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</p:sldMasterIdLst>
  <p:notesMasterIdLst>
    <p:notesMasterId r:id="rId79"/>
  </p:notesMasterIdLst>
  <p:handoutMasterIdLst>
    <p:handoutMasterId r:id="rId80"/>
  </p:handoutMasterIdLst>
  <p:sldIdLst>
    <p:sldId id="260" r:id="rId16"/>
    <p:sldId id="341" r:id="rId17"/>
    <p:sldId id="257" r:id="rId18"/>
    <p:sldId id="298" r:id="rId19"/>
    <p:sldId id="340" r:id="rId20"/>
    <p:sldId id="342" r:id="rId21"/>
    <p:sldId id="409" r:id="rId22"/>
    <p:sldId id="470" r:id="rId23"/>
    <p:sldId id="328" r:id="rId24"/>
    <p:sldId id="334" r:id="rId25"/>
    <p:sldId id="329" r:id="rId26"/>
    <p:sldId id="330" r:id="rId27"/>
    <p:sldId id="343" r:id="rId28"/>
    <p:sldId id="471" r:id="rId29"/>
    <p:sldId id="313" r:id="rId30"/>
    <p:sldId id="413" r:id="rId31"/>
    <p:sldId id="411" r:id="rId32"/>
    <p:sldId id="412" r:id="rId33"/>
    <p:sldId id="415" r:id="rId34"/>
    <p:sldId id="414" r:id="rId35"/>
    <p:sldId id="416" r:id="rId36"/>
    <p:sldId id="417" r:id="rId37"/>
    <p:sldId id="418" r:id="rId38"/>
    <p:sldId id="346" r:id="rId39"/>
    <p:sldId id="355" r:id="rId40"/>
    <p:sldId id="356" r:id="rId41"/>
    <p:sldId id="327" r:id="rId42"/>
    <p:sldId id="432" r:id="rId43"/>
    <p:sldId id="428" r:id="rId44"/>
    <p:sldId id="430" r:id="rId45"/>
    <p:sldId id="431" r:id="rId46"/>
    <p:sldId id="322" r:id="rId47"/>
    <p:sldId id="323" r:id="rId48"/>
    <p:sldId id="326" r:id="rId49"/>
    <p:sldId id="324" r:id="rId50"/>
    <p:sldId id="325" r:id="rId51"/>
    <p:sldId id="360" r:id="rId52"/>
    <p:sldId id="361" r:id="rId53"/>
    <p:sldId id="347" r:id="rId54"/>
    <p:sldId id="348" r:id="rId55"/>
    <p:sldId id="349" r:id="rId56"/>
    <p:sldId id="350" r:id="rId57"/>
    <p:sldId id="351" r:id="rId58"/>
    <p:sldId id="352" r:id="rId59"/>
    <p:sldId id="362" r:id="rId60"/>
    <p:sldId id="369" r:id="rId61"/>
    <p:sldId id="367" r:id="rId62"/>
    <p:sldId id="368" r:id="rId63"/>
    <p:sldId id="364" r:id="rId64"/>
    <p:sldId id="370" r:id="rId65"/>
    <p:sldId id="371" r:id="rId66"/>
    <p:sldId id="372" r:id="rId67"/>
    <p:sldId id="373" r:id="rId68"/>
    <p:sldId id="377" r:id="rId69"/>
    <p:sldId id="419" r:id="rId70"/>
    <p:sldId id="420" r:id="rId71"/>
    <p:sldId id="380" r:id="rId72"/>
    <p:sldId id="424" r:id="rId73"/>
    <p:sldId id="378" r:id="rId74"/>
    <p:sldId id="427" r:id="rId75"/>
    <p:sldId id="425" r:id="rId76"/>
    <p:sldId id="426" r:id="rId77"/>
    <p:sldId id="374" r:id="rId78"/>
  </p:sldIdLst>
  <p:sldSz cx="12192000" cy="6858000"/>
  <p:notesSz cx="6858000" cy="9144000"/>
  <p:defaultTextStyle>
    <a:defPPr>
      <a:defRPr lang="zh-CN"/>
    </a:defPPr>
    <a:lvl1pPr marL="0" lvl="0" indent="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930" lvl="1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3130" lvl="2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0330" lvl="3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7530" lvl="4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1270" algn="l" defTabSz="91313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6"/>
    <a:srgbClr val="F85208"/>
    <a:srgbClr val="FF5B76"/>
    <a:srgbClr val="FF8533"/>
    <a:srgbClr val="FF4260"/>
    <a:srgbClr val="2C3441"/>
    <a:srgbClr val="2980B9"/>
    <a:srgbClr val="222832"/>
    <a:srgbClr val="2194B3"/>
    <a:srgbClr val="225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77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tableStyles" Target="tableStyles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82" Type="http://schemas.openxmlformats.org/officeDocument/2006/relationships/viewProps" Target="viewProps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5D10E9-C825-46C8-9B1F-E33EE69B8061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2021/4/24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pPr marL="0" marR="0" lvl="0" indent="0" algn="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245CAB-F53B-49F8-AABE-CA0DED654F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ea"/>
              </a:defRPr>
            </a:lvl1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93450E-5E72-45F4-9431-E23B6FC4767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2021/4/24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741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pPr marL="0" marR="0" lvl="0" indent="0" algn="r" defTabSz="9131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4D5B7B0-9C3F-4B3A-BFC4-D450FC4A5A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077E56-C357-4229-B77B-7B6D0E9A326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7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8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C100E-EC64-4389-ACD6-78F33B5DA76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1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2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3DDD4DA-9031-4356-BCDE-33F6CB48B4F1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AFD7CE5-4959-4EA9-81D9-DC2D35E61B3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17F4201-0F46-478A-8BC9-1C27D41FE1F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6"/>
          <p:cNvGrpSpPr/>
          <p:nvPr userDrawn="1"/>
        </p:nvGrpSpPr>
        <p:grpSpPr>
          <a:xfrm>
            <a:off x="0" y="6775450"/>
            <a:ext cx="12192000" cy="106363"/>
            <a:chOff x="0" y="0"/>
            <a:chExt cx="12192000" cy="105508"/>
          </a:xfrm>
        </p:grpSpPr>
        <p:sp>
          <p:nvSpPr>
            <p:cNvPr id="15374" name="矩形 7"/>
            <p:cNvSpPr>
              <a:spLocks noChangeArrowheads="1"/>
            </p:cNvSpPr>
            <p:nvPr/>
          </p:nvSpPr>
          <p:spPr bwMode="auto">
            <a:xfrm>
              <a:off x="0" y="0"/>
              <a:ext cx="3048000" cy="105508"/>
            </a:xfrm>
            <a:prstGeom prst="rect">
              <a:avLst/>
            </a:prstGeom>
            <a:solidFill>
              <a:srgbClr val="ADB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75" name="矩形 8"/>
            <p:cNvSpPr>
              <a:spLocks noChangeArrowheads="1"/>
            </p:cNvSpPr>
            <p:nvPr/>
          </p:nvSpPr>
          <p:spPr bwMode="auto">
            <a:xfrm>
              <a:off x="3048000" y="0"/>
              <a:ext cx="3048000" cy="105508"/>
            </a:xfrm>
            <a:prstGeom prst="rect">
              <a:avLst/>
            </a:prstGeom>
            <a:solidFill>
              <a:srgbClr val="007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76" name="矩形 9"/>
            <p:cNvSpPr>
              <a:spLocks noChangeArrowheads="1"/>
            </p:cNvSpPr>
            <p:nvPr/>
          </p:nvSpPr>
          <p:spPr bwMode="auto">
            <a:xfrm>
              <a:off x="6096000" y="0"/>
              <a:ext cx="3048000" cy="105508"/>
            </a:xfrm>
            <a:prstGeom prst="rect">
              <a:avLst/>
            </a:prstGeom>
            <a:solidFill>
              <a:srgbClr val="CBD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77" name="矩形 10"/>
            <p:cNvSpPr>
              <a:spLocks noChangeArrowheads="1"/>
            </p:cNvSpPr>
            <p:nvPr/>
          </p:nvSpPr>
          <p:spPr bwMode="auto">
            <a:xfrm>
              <a:off x="9144000" y="0"/>
              <a:ext cx="3048000" cy="105508"/>
            </a:xfrm>
            <a:prstGeom prst="rect">
              <a:avLst/>
            </a:prstGeom>
            <a:solidFill>
              <a:srgbClr val="2C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367" name="组合 11"/>
          <p:cNvGrpSpPr/>
          <p:nvPr userDrawn="1"/>
        </p:nvGrpSpPr>
        <p:grpSpPr>
          <a:xfrm>
            <a:off x="-547687" y="2728913"/>
            <a:ext cx="13463587" cy="1547812"/>
            <a:chOff x="0" y="0"/>
            <a:chExt cx="13468397" cy="1547444"/>
          </a:xfrm>
        </p:grpSpPr>
        <p:grpSp>
          <p:nvGrpSpPr>
            <p:cNvPr id="15368" name="组合 12"/>
            <p:cNvGrpSpPr/>
            <p:nvPr/>
          </p:nvGrpSpPr>
          <p:grpSpPr>
            <a:xfrm rot="5400000">
              <a:off x="923937" y="-923937"/>
              <a:ext cx="1547444" cy="3395318"/>
              <a:chOff x="0" y="0"/>
              <a:chExt cx="1547444" cy="1711569"/>
            </a:xfrm>
          </p:grpSpPr>
          <p:sp>
            <p:nvSpPr>
              <p:cNvPr id="15370" name="圆角矩形 18"/>
              <p:cNvSpPr>
                <a:spLocks noChangeArrowheads="1"/>
              </p:cNvSpPr>
              <p:nvPr/>
            </p:nvSpPr>
            <p:spPr bwMode="auto">
              <a:xfrm>
                <a:off x="0" y="15"/>
                <a:ext cx="387258" cy="1711554"/>
              </a:xfrm>
              <a:prstGeom prst="roundRect">
                <a:avLst>
                  <a:gd name="adj" fmla="val 50000"/>
                </a:avLst>
              </a:prstGeom>
              <a:solidFill>
                <a:srgbClr val="ADB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1" name="圆角矩形 19"/>
              <p:cNvSpPr>
                <a:spLocks noChangeArrowheads="1"/>
              </p:cNvSpPr>
              <p:nvPr/>
            </p:nvSpPr>
            <p:spPr bwMode="auto">
              <a:xfrm>
                <a:off x="387258" y="15"/>
                <a:ext cx="387258" cy="1711554"/>
              </a:xfrm>
              <a:prstGeom prst="roundRect">
                <a:avLst>
                  <a:gd name="adj" fmla="val 50000"/>
                </a:avLst>
              </a:prstGeom>
              <a:solidFill>
                <a:srgbClr val="007B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72" name="圆角矩形 20"/>
              <p:cNvSpPr>
                <a:spLocks noChangeArrowheads="1"/>
              </p:cNvSpPr>
              <p:nvPr/>
            </p:nvSpPr>
            <p:spPr bwMode="auto">
              <a:xfrm>
                <a:off x="772928" y="15"/>
                <a:ext cx="387258" cy="1711554"/>
              </a:xfrm>
              <a:prstGeom prst="roundRect">
                <a:avLst>
                  <a:gd name="adj" fmla="val 50000"/>
                </a:avLst>
              </a:prstGeom>
              <a:solidFill>
                <a:srgbClr val="CB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圆角矩形 21"/>
              <p:cNvSpPr>
                <a:spLocks noChangeArrowheads="1"/>
              </p:cNvSpPr>
              <p:nvPr/>
            </p:nvSpPr>
            <p:spPr bwMode="auto">
              <a:xfrm>
                <a:off x="1160186" y="15"/>
                <a:ext cx="387258" cy="1711554"/>
              </a:xfrm>
              <a:prstGeom prst="roundRect">
                <a:avLst>
                  <a:gd name="adj" fmla="val 50000"/>
                </a:avLst>
              </a:prstGeom>
              <a:solidFill>
                <a:srgbClr val="2C3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373" name="组合 13"/>
            <p:cNvGrpSpPr/>
            <p:nvPr/>
          </p:nvGrpSpPr>
          <p:grpSpPr>
            <a:xfrm rot="5400000">
              <a:off x="10997016" y="-923937"/>
              <a:ext cx="1547444" cy="3395318"/>
              <a:chOff x="0" y="0"/>
              <a:chExt cx="1547444" cy="1711569"/>
            </a:xfrm>
          </p:grpSpPr>
          <p:sp>
            <p:nvSpPr>
              <p:cNvPr id="15366" name="圆角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7258" cy="1711553"/>
              </a:xfrm>
              <a:prstGeom prst="roundRect">
                <a:avLst>
                  <a:gd name="adj" fmla="val 50000"/>
                </a:avLst>
              </a:prstGeom>
              <a:solidFill>
                <a:srgbClr val="ADB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" name="圆角矩形 15"/>
              <p:cNvSpPr>
                <a:spLocks noChangeArrowheads="1"/>
              </p:cNvSpPr>
              <p:nvPr/>
            </p:nvSpPr>
            <p:spPr bwMode="auto">
              <a:xfrm>
                <a:off x="387257" y="0"/>
                <a:ext cx="387258" cy="1711553"/>
              </a:xfrm>
              <a:prstGeom prst="roundRect">
                <a:avLst>
                  <a:gd name="adj" fmla="val 50000"/>
                </a:avLst>
              </a:prstGeom>
              <a:solidFill>
                <a:srgbClr val="007B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" name="圆角矩形 16"/>
              <p:cNvSpPr>
                <a:spLocks noChangeArrowheads="1"/>
              </p:cNvSpPr>
              <p:nvPr/>
            </p:nvSpPr>
            <p:spPr bwMode="auto">
              <a:xfrm>
                <a:off x="772928" y="0"/>
                <a:ext cx="387258" cy="1711553"/>
              </a:xfrm>
              <a:prstGeom prst="roundRect">
                <a:avLst>
                  <a:gd name="adj" fmla="val 50000"/>
                </a:avLst>
              </a:prstGeom>
              <a:solidFill>
                <a:srgbClr val="CB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69" name="圆角矩形 17"/>
              <p:cNvSpPr>
                <a:spLocks noChangeArrowheads="1"/>
              </p:cNvSpPr>
              <p:nvPr/>
            </p:nvSpPr>
            <p:spPr bwMode="auto">
              <a:xfrm>
                <a:off x="1160186" y="0"/>
                <a:ext cx="387258" cy="1711553"/>
              </a:xfrm>
              <a:prstGeom prst="roundRect">
                <a:avLst>
                  <a:gd name="adj" fmla="val 50000"/>
                </a:avLst>
              </a:prstGeom>
              <a:solidFill>
                <a:srgbClr val="2C3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2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/>
          <p:nvPr userDrawn="1"/>
        </p:nvGrpSpPr>
        <p:grpSpPr>
          <a:xfrm>
            <a:off x="0" y="6775450"/>
            <a:ext cx="12192000" cy="106363"/>
            <a:chOff x="0" y="0"/>
            <a:chExt cx="12192000" cy="105508"/>
          </a:xfrm>
        </p:grpSpPr>
        <p:sp>
          <p:nvSpPr>
            <p:cNvPr id="2056" name="矩形 7"/>
            <p:cNvSpPr>
              <a:spLocks noChangeArrowheads="1"/>
            </p:cNvSpPr>
            <p:nvPr/>
          </p:nvSpPr>
          <p:spPr bwMode="auto">
            <a:xfrm>
              <a:off x="0" y="0"/>
              <a:ext cx="3048000" cy="105508"/>
            </a:xfrm>
            <a:prstGeom prst="rect">
              <a:avLst/>
            </a:prstGeom>
            <a:solidFill>
              <a:srgbClr val="ADB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7" name="矩形 8"/>
            <p:cNvSpPr>
              <a:spLocks noChangeArrowheads="1"/>
            </p:cNvSpPr>
            <p:nvPr/>
          </p:nvSpPr>
          <p:spPr bwMode="auto">
            <a:xfrm>
              <a:off x="3048000" y="0"/>
              <a:ext cx="3048000" cy="105508"/>
            </a:xfrm>
            <a:prstGeom prst="rect">
              <a:avLst/>
            </a:prstGeom>
            <a:solidFill>
              <a:srgbClr val="007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8" name="矩形 9"/>
            <p:cNvSpPr>
              <a:spLocks noChangeArrowheads="1"/>
            </p:cNvSpPr>
            <p:nvPr/>
          </p:nvSpPr>
          <p:spPr bwMode="auto">
            <a:xfrm>
              <a:off x="6096000" y="0"/>
              <a:ext cx="3048000" cy="105508"/>
            </a:xfrm>
            <a:prstGeom prst="rect">
              <a:avLst/>
            </a:prstGeom>
            <a:solidFill>
              <a:srgbClr val="CBD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9" name="矩形 10"/>
            <p:cNvSpPr>
              <a:spLocks noChangeArrowheads="1"/>
            </p:cNvSpPr>
            <p:nvPr/>
          </p:nvSpPr>
          <p:spPr bwMode="auto">
            <a:xfrm>
              <a:off x="9144000" y="0"/>
              <a:ext cx="3048000" cy="105508"/>
            </a:xfrm>
            <a:prstGeom prst="rect">
              <a:avLst/>
            </a:prstGeom>
            <a:solidFill>
              <a:srgbClr val="2C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5" name="组合 11"/>
          <p:cNvGrpSpPr/>
          <p:nvPr userDrawn="1"/>
        </p:nvGrpSpPr>
        <p:grpSpPr>
          <a:xfrm rot="10800000">
            <a:off x="5322888" y="-1296987"/>
            <a:ext cx="1546225" cy="2336800"/>
            <a:chOff x="0" y="0"/>
            <a:chExt cx="1547444" cy="1711569"/>
          </a:xfrm>
        </p:grpSpPr>
        <p:sp>
          <p:nvSpPr>
            <p:cNvPr id="2052" name="圆角矩形 12"/>
            <p:cNvSpPr>
              <a:spLocks noChangeArrowheads="1"/>
            </p:cNvSpPr>
            <p:nvPr/>
          </p:nvSpPr>
          <p:spPr bwMode="auto">
            <a:xfrm>
              <a:off x="0" y="6977"/>
              <a:ext cx="387655" cy="1711569"/>
            </a:xfrm>
            <a:prstGeom prst="roundRect">
              <a:avLst>
                <a:gd name="adj" fmla="val 50000"/>
              </a:avLst>
            </a:prstGeom>
            <a:solidFill>
              <a:srgbClr val="ADB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3" name="圆角矩形 13"/>
            <p:cNvSpPr>
              <a:spLocks noChangeArrowheads="1"/>
            </p:cNvSpPr>
            <p:nvPr/>
          </p:nvSpPr>
          <p:spPr bwMode="auto">
            <a:xfrm>
              <a:off x="397188" y="0"/>
              <a:ext cx="386067" cy="1711569"/>
            </a:xfrm>
            <a:prstGeom prst="roundRect">
              <a:avLst>
                <a:gd name="adj" fmla="val 50000"/>
              </a:avLst>
            </a:prstGeom>
            <a:solidFill>
              <a:srgbClr val="007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4" name="圆角矩形 14"/>
            <p:cNvSpPr>
              <a:spLocks noChangeArrowheads="1"/>
            </p:cNvSpPr>
            <p:nvPr/>
          </p:nvSpPr>
          <p:spPr bwMode="auto">
            <a:xfrm>
              <a:off x="783255" y="0"/>
              <a:ext cx="386066" cy="1711569"/>
            </a:xfrm>
            <a:prstGeom prst="roundRect">
              <a:avLst>
                <a:gd name="adj" fmla="val 50000"/>
              </a:avLst>
            </a:prstGeom>
            <a:solidFill>
              <a:srgbClr val="CBD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圆角矩形 15"/>
            <p:cNvSpPr>
              <a:spLocks noChangeArrowheads="1"/>
            </p:cNvSpPr>
            <p:nvPr/>
          </p:nvSpPr>
          <p:spPr bwMode="auto">
            <a:xfrm>
              <a:off x="1170910" y="0"/>
              <a:ext cx="386066" cy="1711569"/>
            </a:xfrm>
            <a:prstGeom prst="roundRect">
              <a:avLst>
                <a:gd name="adj" fmla="val 50000"/>
              </a:avLst>
            </a:prstGeom>
            <a:solidFill>
              <a:srgbClr val="2C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>
          <a:xfrm>
            <a:off x="0" y="6775450"/>
            <a:ext cx="12192000" cy="106363"/>
            <a:chOff x="0" y="0"/>
            <a:chExt cx="12192000" cy="105508"/>
          </a:xfrm>
        </p:grpSpPr>
        <p:sp>
          <p:nvSpPr>
            <p:cNvPr id="3080" name="矩形 7"/>
            <p:cNvSpPr>
              <a:spLocks noChangeArrowheads="1"/>
            </p:cNvSpPr>
            <p:nvPr/>
          </p:nvSpPr>
          <p:spPr bwMode="auto">
            <a:xfrm>
              <a:off x="0" y="0"/>
              <a:ext cx="3048000" cy="105508"/>
            </a:xfrm>
            <a:prstGeom prst="rect">
              <a:avLst/>
            </a:prstGeom>
            <a:solidFill>
              <a:srgbClr val="ADB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1" name="矩形 8"/>
            <p:cNvSpPr>
              <a:spLocks noChangeArrowheads="1"/>
            </p:cNvSpPr>
            <p:nvPr/>
          </p:nvSpPr>
          <p:spPr bwMode="auto">
            <a:xfrm>
              <a:off x="3048000" y="0"/>
              <a:ext cx="3048000" cy="105508"/>
            </a:xfrm>
            <a:prstGeom prst="rect">
              <a:avLst/>
            </a:prstGeom>
            <a:solidFill>
              <a:srgbClr val="007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2" name="矩形 9"/>
            <p:cNvSpPr>
              <a:spLocks noChangeArrowheads="1"/>
            </p:cNvSpPr>
            <p:nvPr/>
          </p:nvSpPr>
          <p:spPr bwMode="auto">
            <a:xfrm>
              <a:off x="6096000" y="0"/>
              <a:ext cx="3048000" cy="105508"/>
            </a:xfrm>
            <a:prstGeom prst="rect">
              <a:avLst/>
            </a:prstGeom>
            <a:solidFill>
              <a:srgbClr val="CBD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3" name="矩形 10"/>
            <p:cNvSpPr>
              <a:spLocks noChangeArrowheads="1"/>
            </p:cNvSpPr>
            <p:nvPr/>
          </p:nvSpPr>
          <p:spPr bwMode="auto">
            <a:xfrm>
              <a:off x="9144000" y="0"/>
              <a:ext cx="3048000" cy="105508"/>
            </a:xfrm>
            <a:prstGeom prst="rect">
              <a:avLst/>
            </a:prstGeom>
            <a:solidFill>
              <a:srgbClr val="2C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79" name="组合 11"/>
          <p:cNvGrpSpPr/>
          <p:nvPr userDrawn="1"/>
        </p:nvGrpSpPr>
        <p:grpSpPr>
          <a:xfrm rot="5400000">
            <a:off x="-244475" y="-52387"/>
            <a:ext cx="1095375" cy="1739900"/>
            <a:chOff x="0" y="0"/>
            <a:chExt cx="1547444" cy="1711570"/>
          </a:xfrm>
        </p:grpSpPr>
        <p:sp>
          <p:nvSpPr>
            <p:cNvPr id="3076" name="圆角矩形 12"/>
            <p:cNvSpPr>
              <a:spLocks noChangeArrowheads="1"/>
            </p:cNvSpPr>
            <p:nvPr/>
          </p:nvSpPr>
          <p:spPr bwMode="auto">
            <a:xfrm>
              <a:off x="2243" y="1563"/>
              <a:ext cx="387982" cy="1711570"/>
            </a:xfrm>
            <a:prstGeom prst="roundRect">
              <a:avLst>
                <a:gd name="adj" fmla="val 50000"/>
              </a:avLst>
            </a:prstGeom>
            <a:solidFill>
              <a:srgbClr val="ADB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7" name="圆角矩形 13"/>
            <p:cNvSpPr>
              <a:spLocks noChangeArrowheads="1"/>
            </p:cNvSpPr>
            <p:nvPr/>
          </p:nvSpPr>
          <p:spPr bwMode="auto">
            <a:xfrm>
              <a:off x="387982" y="0"/>
              <a:ext cx="385740" cy="1711570"/>
            </a:xfrm>
            <a:prstGeom prst="roundRect">
              <a:avLst>
                <a:gd name="adj" fmla="val 50000"/>
              </a:avLst>
            </a:prstGeom>
            <a:solidFill>
              <a:srgbClr val="007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8" name="圆角矩形 14"/>
            <p:cNvSpPr>
              <a:spLocks noChangeArrowheads="1"/>
            </p:cNvSpPr>
            <p:nvPr/>
          </p:nvSpPr>
          <p:spPr bwMode="auto">
            <a:xfrm>
              <a:off x="773722" y="0"/>
              <a:ext cx="385740" cy="1711570"/>
            </a:xfrm>
            <a:prstGeom prst="roundRect">
              <a:avLst>
                <a:gd name="adj" fmla="val 50000"/>
              </a:avLst>
            </a:prstGeom>
            <a:solidFill>
              <a:srgbClr val="CBD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圆角矩形 15"/>
            <p:cNvSpPr>
              <a:spLocks noChangeArrowheads="1"/>
            </p:cNvSpPr>
            <p:nvPr/>
          </p:nvSpPr>
          <p:spPr bwMode="auto">
            <a:xfrm>
              <a:off x="1161704" y="0"/>
              <a:ext cx="385740" cy="1711570"/>
            </a:xfrm>
            <a:prstGeom prst="roundRect">
              <a:avLst>
                <a:gd name="adj" fmla="val 50000"/>
              </a:avLst>
            </a:prstGeom>
            <a:solidFill>
              <a:srgbClr val="2C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287"/>
            <a:ext cx="12192000" cy="689133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13"/>
          <a:srcRect r="96" b="14035"/>
          <a:stretch>
            <a:fillRect/>
          </a:stretch>
        </p:blipFill>
        <p:spPr>
          <a:xfrm>
            <a:off x="0" y="-30162"/>
            <a:ext cx="12180888" cy="69818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13"/>
          <a:srcRect r="-85" b="20706"/>
          <a:stretch>
            <a:fillRect/>
          </a:stretch>
        </p:blipFill>
        <p:spPr>
          <a:xfrm>
            <a:off x="0" y="0"/>
            <a:ext cx="12203113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13"/>
          <a:srcRect r="-85" b="14848"/>
          <a:stretch>
            <a:fillRect/>
          </a:stretch>
        </p:blipFill>
        <p:spPr>
          <a:xfrm>
            <a:off x="0" y="0"/>
            <a:ext cx="12203113" cy="6921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5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6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7281C1F-C822-4DAA-ACA6-FF71ED1394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9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defTabSz="912495" eaLnBrk="1" hangingPunct="1">
              <a:defRPr/>
            </a:lvl1pPr>
          </a:lstStyle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88036D1-6369-4458-AB3A-37FA630B101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31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330" indent="-227330" algn="l" defTabSz="9131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7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9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defTabSz="9131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5"/>
          <p:cNvSpPr txBox="1"/>
          <p:nvPr/>
        </p:nvSpPr>
        <p:spPr>
          <a:xfrm>
            <a:off x="4358958" y="3793173"/>
            <a:ext cx="3535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第</a:t>
            </a:r>
            <a:r>
              <a:rPr lang="en-US" altLang="zh-CN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1</a:t>
            </a:r>
            <a:r>
              <a:rPr lang="zh-CN" altLang="en-US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小组 </a:t>
            </a:r>
            <a:r>
              <a:rPr lang="zh-CN" altLang="en-US" sz="2400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汇报人：黄明亮</a:t>
            </a:r>
          </a:p>
        </p:txBody>
      </p:sp>
      <p:sp>
        <p:nvSpPr>
          <p:cNvPr id="18434" name="文本框 6"/>
          <p:cNvSpPr txBox="1"/>
          <p:nvPr/>
        </p:nvSpPr>
        <p:spPr>
          <a:xfrm>
            <a:off x="2202498" y="2643823"/>
            <a:ext cx="861060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Fidle </a:t>
            </a:r>
            <a:r>
              <a:rPr lang="en-US" altLang="zh-CN" sz="4400" b="1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项目系统设计与数据库设计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idle前台"/>
          <p:cNvPicPr>
            <a:picLocks noChangeAspect="1"/>
          </p:cNvPicPr>
          <p:nvPr/>
        </p:nvPicPr>
        <p:blipFill>
          <a:blip r:embed="rId2"/>
          <a:srcRect l="86" t="51655" r="42482" b="-1332"/>
          <a:stretch>
            <a:fillRect/>
          </a:stretch>
        </p:blipFill>
        <p:spPr>
          <a:xfrm>
            <a:off x="1990725" y="-3810"/>
            <a:ext cx="8551545" cy="6631940"/>
          </a:xfrm>
          <a:prstGeom prst="rect">
            <a:avLst/>
          </a:prstGeom>
        </p:spPr>
      </p:pic>
      <p:pic>
        <p:nvPicPr>
          <p:cNvPr id="5" name="图片 4" descr="Fidle前台"/>
          <p:cNvPicPr>
            <a:picLocks noChangeAspect="1"/>
          </p:cNvPicPr>
          <p:nvPr/>
        </p:nvPicPr>
        <p:blipFill>
          <a:blip r:embed="rId2"/>
          <a:srcRect l="35001" t="57967" r="42397" b="25100"/>
          <a:stretch>
            <a:fillRect/>
          </a:stretch>
        </p:blipFill>
        <p:spPr>
          <a:xfrm>
            <a:off x="7138670" y="-9525"/>
            <a:ext cx="3365500" cy="2260600"/>
          </a:xfrm>
          <a:prstGeom prst="rect">
            <a:avLst/>
          </a:prstGeom>
        </p:spPr>
      </p:pic>
      <p:pic>
        <p:nvPicPr>
          <p:cNvPr id="6" name="图片 5" descr="Fidle前台"/>
          <p:cNvPicPr>
            <a:picLocks noChangeAspect="1"/>
          </p:cNvPicPr>
          <p:nvPr/>
        </p:nvPicPr>
        <p:blipFill>
          <a:blip r:embed="rId2"/>
          <a:srcRect l="44012" t="54756" r="43335" b="5670"/>
          <a:stretch>
            <a:fillRect/>
          </a:stretch>
        </p:blipFill>
        <p:spPr>
          <a:xfrm>
            <a:off x="8480425" y="404495"/>
            <a:ext cx="1884045" cy="5283200"/>
          </a:xfrm>
          <a:prstGeom prst="rect">
            <a:avLst/>
          </a:prstGeom>
        </p:spPr>
      </p:pic>
      <p:sp>
        <p:nvSpPr>
          <p:cNvPr id="7" name="文本框 91"/>
          <p:cNvSpPr txBox="1"/>
          <p:nvPr/>
        </p:nvSpPr>
        <p:spPr>
          <a:xfrm>
            <a:off x="207328" y="173037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（前台）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547941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我们做的是什么？</a:t>
            </a:r>
          </a:p>
        </p:txBody>
      </p:sp>
      <p:pic>
        <p:nvPicPr>
          <p:cNvPr id="3" name="图片 2" descr="Fidle后台"/>
          <p:cNvPicPr>
            <a:picLocks noChangeAspect="1"/>
          </p:cNvPicPr>
          <p:nvPr/>
        </p:nvPicPr>
        <p:blipFill>
          <a:blip r:embed="rId2"/>
          <a:srcRect t="616" r="42902"/>
          <a:stretch>
            <a:fillRect/>
          </a:stretch>
        </p:blipFill>
        <p:spPr>
          <a:xfrm>
            <a:off x="1488440" y="-353060"/>
            <a:ext cx="9620885" cy="9837420"/>
          </a:xfrm>
          <a:prstGeom prst="rect">
            <a:avLst/>
          </a:prstGeom>
        </p:spPr>
      </p:pic>
      <p:sp>
        <p:nvSpPr>
          <p:cNvPr id="7" name="文本框 91"/>
          <p:cNvSpPr txBox="1"/>
          <p:nvPr/>
        </p:nvSpPr>
        <p:spPr>
          <a:xfrm>
            <a:off x="1631633" y="29019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（后台）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1"/>
          <p:cNvSpPr txBox="1"/>
          <p:nvPr/>
        </p:nvSpPr>
        <p:spPr>
          <a:xfrm>
            <a:off x="1239203" y="26987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（后台）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 descr="Fidle后台 (1)"/>
          <p:cNvPicPr>
            <a:picLocks noChangeAspect="1"/>
          </p:cNvPicPr>
          <p:nvPr/>
        </p:nvPicPr>
        <p:blipFill>
          <a:blip r:embed="rId2"/>
          <a:srcRect l="43971" t="6795" r="51" b="4299"/>
          <a:stretch>
            <a:fillRect/>
          </a:stretch>
        </p:blipFill>
        <p:spPr>
          <a:xfrm>
            <a:off x="2976880" y="-1905"/>
            <a:ext cx="7265670" cy="6779895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6073000" y="2689377"/>
            <a:ext cx="4698456" cy="96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接口设计</a:t>
            </a:r>
          </a:p>
        </p:txBody>
      </p:sp>
    </p:spTree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8195" y="1519555"/>
            <a:ext cx="64757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"code"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200,		//响应状态码</a:t>
            </a:r>
          </a:p>
          <a:p>
            <a:r>
              <a:rPr lang="zh-CN" altLang="en-US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"message"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"请求成功",	//状态说明</a:t>
            </a:r>
          </a:p>
          <a:p>
            <a:r>
              <a:rPr lang="zh-CN" altLang="en-US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"data"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{			//返回数据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}</a:t>
            </a:r>
          </a:p>
        </p:txBody>
      </p:sp>
      <p:sp>
        <p:nvSpPr>
          <p:cNvPr id="2" name="文本框 91"/>
          <p:cNvSpPr txBox="1"/>
          <p:nvPr/>
        </p:nvSpPr>
        <p:spPr>
          <a:xfrm>
            <a:off x="1554798" y="570230"/>
            <a:ext cx="3434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接口返回格式规范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50175" y="1443990"/>
            <a:ext cx="6475730" cy="4015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状态码规定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200：请求成功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1001：无访问权限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1002：会话过期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1003：登录状态异常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1004：访问资源为空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1050：服务端错误</a:t>
            </a:r>
          </a:p>
        </p:txBody>
      </p:sp>
      <p:graphicFrame>
        <p:nvGraphicFramePr>
          <p:cNvPr id="6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9395" y="2842260"/>
          <a:ext cx="6880860" cy="405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56405" imgH="2524125" progId="Excel.Chart.8">
                  <p:embed/>
                </p:oleObj>
              </mc:Choice>
              <mc:Fallback>
                <p:oleObj r:id="rId2" imgW="4256405" imgH="2524125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395" y="2842260"/>
                        <a:ext cx="6880860" cy="4052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7"/>
          <p:cNvCxnSpPr/>
          <p:nvPr/>
        </p:nvCxnSpPr>
        <p:spPr>
          <a:xfrm flipH="1">
            <a:off x="7596505" y="1599565"/>
            <a:ext cx="12700" cy="4000500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8585"/>
            <a:ext cx="8020050" cy="328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23285"/>
            <a:ext cx="8045450" cy="3327400"/>
          </a:xfrm>
          <a:prstGeom prst="rect">
            <a:avLst/>
          </a:prstGeom>
        </p:spPr>
      </p:pic>
      <p:cxnSp>
        <p:nvCxnSpPr>
          <p:cNvPr id="9" name="直接连接符 7"/>
          <p:cNvCxnSpPr/>
          <p:nvPr/>
        </p:nvCxnSpPr>
        <p:spPr>
          <a:xfrm flipV="1">
            <a:off x="1879600" y="3423285"/>
            <a:ext cx="8038465" cy="18415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5" y="293370"/>
            <a:ext cx="8058150" cy="324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25" y="3672840"/>
            <a:ext cx="8034655" cy="2951480"/>
          </a:xfrm>
          <a:prstGeom prst="rect">
            <a:avLst/>
          </a:prstGeom>
        </p:spPr>
      </p:pic>
      <p:cxnSp>
        <p:nvCxnSpPr>
          <p:cNvPr id="9" name="直接连接符 7"/>
          <p:cNvCxnSpPr/>
          <p:nvPr/>
        </p:nvCxnSpPr>
        <p:spPr>
          <a:xfrm flipV="1">
            <a:off x="2019935" y="3538855"/>
            <a:ext cx="8038465" cy="18415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609600"/>
            <a:ext cx="8191500" cy="5486400"/>
          </a:xfrm>
          <a:prstGeom prst="rect">
            <a:avLst/>
          </a:prstGeom>
        </p:spPr>
      </p:pic>
      <p:cxnSp>
        <p:nvCxnSpPr>
          <p:cNvPr id="6" name="直接连接符 7"/>
          <p:cNvCxnSpPr/>
          <p:nvPr/>
        </p:nvCxnSpPr>
        <p:spPr>
          <a:xfrm flipV="1">
            <a:off x="2019935" y="3307715"/>
            <a:ext cx="8038465" cy="18415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90" y="255905"/>
            <a:ext cx="8064500" cy="176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90" y="2108200"/>
            <a:ext cx="8089900" cy="4483100"/>
          </a:xfrm>
          <a:prstGeom prst="rect">
            <a:avLst/>
          </a:prstGeom>
        </p:spPr>
      </p:pic>
      <p:cxnSp>
        <p:nvCxnSpPr>
          <p:cNvPr id="9" name="直接连接符 7"/>
          <p:cNvCxnSpPr/>
          <p:nvPr/>
        </p:nvCxnSpPr>
        <p:spPr>
          <a:xfrm flipV="1">
            <a:off x="2019935" y="2069465"/>
            <a:ext cx="8038465" cy="18415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1339850"/>
            <a:ext cx="8007350" cy="41783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7"/>
          <p:cNvSpPr txBox="1"/>
          <p:nvPr/>
        </p:nvSpPr>
        <p:spPr>
          <a:xfrm>
            <a:off x="5385753" y="1409383"/>
            <a:ext cx="130556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400" b="1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目录 </a:t>
            </a:r>
          </a:p>
        </p:txBody>
      </p:sp>
      <p:sp>
        <p:nvSpPr>
          <p:cNvPr id="19458" name="文本框 6"/>
          <p:cNvSpPr txBox="1"/>
          <p:nvPr/>
        </p:nvSpPr>
        <p:spPr>
          <a:xfrm>
            <a:off x="3833107" y="3138488"/>
            <a:ext cx="44805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art.2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功能模块层次设计</a:t>
            </a:r>
          </a:p>
        </p:txBody>
      </p:sp>
      <p:sp>
        <p:nvSpPr>
          <p:cNvPr id="19462" name="Freeform 196"/>
          <p:cNvSpPr>
            <a:spLocks noEditPoints="1"/>
          </p:cNvSpPr>
          <p:nvPr/>
        </p:nvSpPr>
        <p:spPr>
          <a:xfrm>
            <a:off x="2615248" y="2364423"/>
            <a:ext cx="700087" cy="773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4" h="236">
                <a:moveTo>
                  <a:pt x="0" y="214"/>
                </a:moveTo>
                <a:lnTo>
                  <a:pt x="20" y="214"/>
                </a:lnTo>
                <a:lnTo>
                  <a:pt x="20" y="56"/>
                </a:lnTo>
                <a:lnTo>
                  <a:pt x="16" y="56"/>
                </a:lnTo>
                <a:lnTo>
                  <a:pt x="16" y="46"/>
                </a:lnTo>
                <a:lnTo>
                  <a:pt x="108" y="46"/>
                </a:lnTo>
                <a:lnTo>
                  <a:pt x="108" y="56"/>
                </a:lnTo>
                <a:lnTo>
                  <a:pt x="104" y="56"/>
                </a:lnTo>
                <a:lnTo>
                  <a:pt x="104" y="128"/>
                </a:lnTo>
                <a:lnTo>
                  <a:pt x="120" y="128"/>
                </a:lnTo>
                <a:lnTo>
                  <a:pt x="120" y="22"/>
                </a:lnTo>
                <a:lnTo>
                  <a:pt x="194" y="0"/>
                </a:lnTo>
                <a:lnTo>
                  <a:pt x="194" y="214"/>
                </a:lnTo>
                <a:lnTo>
                  <a:pt x="214" y="214"/>
                </a:lnTo>
                <a:lnTo>
                  <a:pt x="214" y="236"/>
                </a:lnTo>
                <a:lnTo>
                  <a:pt x="0" y="236"/>
                </a:lnTo>
                <a:lnTo>
                  <a:pt x="0" y="214"/>
                </a:lnTo>
                <a:close/>
                <a:moveTo>
                  <a:pt x="130" y="182"/>
                </a:moveTo>
                <a:lnTo>
                  <a:pt x="130" y="196"/>
                </a:lnTo>
                <a:lnTo>
                  <a:pt x="140" y="196"/>
                </a:lnTo>
                <a:lnTo>
                  <a:pt x="140" y="182"/>
                </a:lnTo>
                <a:lnTo>
                  <a:pt x="130" y="182"/>
                </a:lnTo>
                <a:close/>
                <a:moveTo>
                  <a:pt x="80" y="68"/>
                </a:moveTo>
                <a:lnTo>
                  <a:pt x="80" y="196"/>
                </a:lnTo>
                <a:lnTo>
                  <a:pt x="90" y="196"/>
                </a:lnTo>
                <a:lnTo>
                  <a:pt x="90" y="68"/>
                </a:lnTo>
                <a:lnTo>
                  <a:pt x="80" y="68"/>
                </a:lnTo>
                <a:close/>
                <a:moveTo>
                  <a:pt x="30" y="96"/>
                </a:moveTo>
                <a:lnTo>
                  <a:pt x="30" y="96"/>
                </a:lnTo>
                <a:lnTo>
                  <a:pt x="30" y="112"/>
                </a:lnTo>
                <a:lnTo>
                  <a:pt x="40" y="112"/>
                </a:lnTo>
                <a:lnTo>
                  <a:pt x="40" y="96"/>
                </a:lnTo>
                <a:lnTo>
                  <a:pt x="30" y="96"/>
                </a:lnTo>
                <a:close/>
                <a:moveTo>
                  <a:pt x="30" y="68"/>
                </a:moveTo>
                <a:lnTo>
                  <a:pt x="30" y="82"/>
                </a:lnTo>
                <a:lnTo>
                  <a:pt x="40" y="82"/>
                </a:lnTo>
                <a:lnTo>
                  <a:pt x="40" y="68"/>
                </a:lnTo>
                <a:lnTo>
                  <a:pt x="30" y="68"/>
                </a:lnTo>
                <a:close/>
                <a:moveTo>
                  <a:pt x="30" y="124"/>
                </a:moveTo>
                <a:lnTo>
                  <a:pt x="30" y="124"/>
                </a:lnTo>
                <a:lnTo>
                  <a:pt x="30" y="140"/>
                </a:lnTo>
                <a:lnTo>
                  <a:pt x="40" y="140"/>
                </a:lnTo>
                <a:lnTo>
                  <a:pt x="40" y="124"/>
                </a:lnTo>
                <a:lnTo>
                  <a:pt x="30" y="124"/>
                </a:lnTo>
                <a:close/>
                <a:moveTo>
                  <a:pt x="30" y="152"/>
                </a:moveTo>
                <a:lnTo>
                  <a:pt x="30" y="152"/>
                </a:lnTo>
                <a:lnTo>
                  <a:pt x="30" y="168"/>
                </a:lnTo>
                <a:lnTo>
                  <a:pt x="40" y="168"/>
                </a:lnTo>
                <a:lnTo>
                  <a:pt x="40" y="152"/>
                </a:lnTo>
                <a:lnTo>
                  <a:pt x="30" y="152"/>
                </a:lnTo>
                <a:close/>
                <a:moveTo>
                  <a:pt x="30" y="182"/>
                </a:moveTo>
                <a:lnTo>
                  <a:pt x="30" y="196"/>
                </a:lnTo>
                <a:lnTo>
                  <a:pt x="40" y="196"/>
                </a:lnTo>
                <a:lnTo>
                  <a:pt x="40" y="182"/>
                </a:lnTo>
                <a:lnTo>
                  <a:pt x="30" y="182"/>
                </a:lnTo>
                <a:close/>
                <a:moveTo>
                  <a:pt x="174" y="38"/>
                </a:moveTo>
                <a:lnTo>
                  <a:pt x="174" y="54"/>
                </a:lnTo>
                <a:lnTo>
                  <a:pt x="186" y="54"/>
                </a:lnTo>
                <a:lnTo>
                  <a:pt x="186" y="38"/>
                </a:lnTo>
                <a:lnTo>
                  <a:pt x="174" y="38"/>
                </a:lnTo>
                <a:close/>
                <a:moveTo>
                  <a:pt x="174" y="96"/>
                </a:moveTo>
                <a:lnTo>
                  <a:pt x="174" y="96"/>
                </a:lnTo>
                <a:lnTo>
                  <a:pt x="174" y="112"/>
                </a:lnTo>
                <a:lnTo>
                  <a:pt x="186" y="112"/>
                </a:lnTo>
                <a:lnTo>
                  <a:pt x="186" y="96"/>
                </a:lnTo>
                <a:lnTo>
                  <a:pt x="174" y="96"/>
                </a:lnTo>
                <a:close/>
                <a:moveTo>
                  <a:pt x="174" y="68"/>
                </a:moveTo>
                <a:lnTo>
                  <a:pt x="174" y="82"/>
                </a:lnTo>
                <a:lnTo>
                  <a:pt x="186" y="82"/>
                </a:lnTo>
                <a:lnTo>
                  <a:pt x="186" y="68"/>
                </a:lnTo>
                <a:lnTo>
                  <a:pt x="174" y="68"/>
                </a:lnTo>
                <a:close/>
                <a:moveTo>
                  <a:pt x="174" y="124"/>
                </a:moveTo>
                <a:lnTo>
                  <a:pt x="174" y="124"/>
                </a:lnTo>
                <a:lnTo>
                  <a:pt x="174" y="140"/>
                </a:lnTo>
                <a:lnTo>
                  <a:pt x="186" y="140"/>
                </a:lnTo>
                <a:lnTo>
                  <a:pt x="186" y="124"/>
                </a:lnTo>
                <a:lnTo>
                  <a:pt x="174" y="124"/>
                </a:lnTo>
                <a:close/>
                <a:moveTo>
                  <a:pt x="174" y="152"/>
                </a:moveTo>
                <a:lnTo>
                  <a:pt x="174" y="152"/>
                </a:lnTo>
                <a:lnTo>
                  <a:pt x="174" y="168"/>
                </a:lnTo>
                <a:lnTo>
                  <a:pt x="186" y="168"/>
                </a:lnTo>
                <a:lnTo>
                  <a:pt x="186" y="152"/>
                </a:lnTo>
                <a:lnTo>
                  <a:pt x="174" y="152"/>
                </a:lnTo>
                <a:close/>
                <a:moveTo>
                  <a:pt x="174" y="182"/>
                </a:moveTo>
                <a:lnTo>
                  <a:pt x="174" y="196"/>
                </a:lnTo>
                <a:lnTo>
                  <a:pt x="186" y="196"/>
                </a:lnTo>
                <a:lnTo>
                  <a:pt x="186" y="182"/>
                </a:lnTo>
                <a:lnTo>
                  <a:pt x="174" y="182"/>
                </a:lnTo>
                <a:close/>
                <a:moveTo>
                  <a:pt x="152" y="38"/>
                </a:moveTo>
                <a:lnTo>
                  <a:pt x="152" y="54"/>
                </a:lnTo>
                <a:lnTo>
                  <a:pt x="162" y="54"/>
                </a:lnTo>
                <a:lnTo>
                  <a:pt x="162" y="38"/>
                </a:lnTo>
                <a:lnTo>
                  <a:pt x="152" y="38"/>
                </a:lnTo>
                <a:close/>
                <a:moveTo>
                  <a:pt x="152" y="96"/>
                </a:moveTo>
                <a:lnTo>
                  <a:pt x="152" y="96"/>
                </a:lnTo>
                <a:lnTo>
                  <a:pt x="152" y="112"/>
                </a:lnTo>
                <a:lnTo>
                  <a:pt x="162" y="112"/>
                </a:lnTo>
                <a:lnTo>
                  <a:pt x="162" y="96"/>
                </a:lnTo>
                <a:lnTo>
                  <a:pt x="152" y="96"/>
                </a:lnTo>
                <a:close/>
                <a:moveTo>
                  <a:pt x="152" y="68"/>
                </a:moveTo>
                <a:lnTo>
                  <a:pt x="152" y="82"/>
                </a:lnTo>
                <a:lnTo>
                  <a:pt x="162" y="82"/>
                </a:lnTo>
                <a:lnTo>
                  <a:pt x="162" y="68"/>
                </a:lnTo>
                <a:lnTo>
                  <a:pt x="152" y="68"/>
                </a:lnTo>
                <a:close/>
                <a:moveTo>
                  <a:pt x="152" y="124"/>
                </a:moveTo>
                <a:lnTo>
                  <a:pt x="152" y="124"/>
                </a:lnTo>
                <a:lnTo>
                  <a:pt x="152" y="140"/>
                </a:lnTo>
                <a:lnTo>
                  <a:pt x="162" y="140"/>
                </a:lnTo>
                <a:lnTo>
                  <a:pt x="162" y="124"/>
                </a:lnTo>
                <a:lnTo>
                  <a:pt x="152" y="124"/>
                </a:lnTo>
                <a:close/>
                <a:moveTo>
                  <a:pt x="152" y="152"/>
                </a:moveTo>
                <a:lnTo>
                  <a:pt x="152" y="152"/>
                </a:lnTo>
                <a:lnTo>
                  <a:pt x="152" y="168"/>
                </a:lnTo>
                <a:lnTo>
                  <a:pt x="162" y="168"/>
                </a:lnTo>
                <a:lnTo>
                  <a:pt x="162" y="152"/>
                </a:lnTo>
                <a:lnTo>
                  <a:pt x="152" y="152"/>
                </a:lnTo>
                <a:close/>
                <a:moveTo>
                  <a:pt x="152" y="182"/>
                </a:moveTo>
                <a:lnTo>
                  <a:pt x="152" y="196"/>
                </a:lnTo>
                <a:lnTo>
                  <a:pt x="162" y="196"/>
                </a:lnTo>
                <a:lnTo>
                  <a:pt x="162" y="182"/>
                </a:lnTo>
                <a:lnTo>
                  <a:pt x="152" y="182"/>
                </a:lnTo>
                <a:close/>
                <a:moveTo>
                  <a:pt x="130" y="38"/>
                </a:moveTo>
                <a:lnTo>
                  <a:pt x="130" y="54"/>
                </a:lnTo>
                <a:lnTo>
                  <a:pt x="140" y="54"/>
                </a:lnTo>
                <a:lnTo>
                  <a:pt x="140" y="38"/>
                </a:lnTo>
                <a:lnTo>
                  <a:pt x="130" y="38"/>
                </a:lnTo>
                <a:close/>
                <a:moveTo>
                  <a:pt x="130" y="96"/>
                </a:moveTo>
                <a:lnTo>
                  <a:pt x="130" y="96"/>
                </a:lnTo>
                <a:lnTo>
                  <a:pt x="130" y="112"/>
                </a:lnTo>
                <a:lnTo>
                  <a:pt x="140" y="112"/>
                </a:lnTo>
                <a:lnTo>
                  <a:pt x="140" y="96"/>
                </a:lnTo>
                <a:lnTo>
                  <a:pt x="130" y="96"/>
                </a:lnTo>
                <a:close/>
                <a:moveTo>
                  <a:pt x="130" y="68"/>
                </a:moveTo>
                <a:lnTo>
                  <a:pt x="130" y="82"/>
                </a:lnTo>
                <a:lnTo>
                  <a:pt x="140" y="82"/>
                </a:lnTo>
                <a:lnTo>
                  <a:pt x="140" y="68"/>
                </a:lnTo>
                <a:lnTo>
                  <a:pt x="130" y="68"/>
                </a:lnTo>
                <a:close/>
                <a:moveTo>
                  <a:pt x="130" y="124"/>
                </a:moveTo>
                <a:lnTo>
                  <a:pt x="130" y="124"/>
                </a:lnTo>
                <a:lnTo>
                  <a:pt x="130" y="140"/>
                </a:lnTo>
                <a:lnTo>
                  <a:pt x="140" y="140"/>
                </a:lnTo>
                <a:lnTo>
                  <a:pt x="140" y="124"/>
                </a:lnTo>
                <a:lnTo>
                  <a:pt x="130" y="124"/>
                </a:lnTo>
                <a:close/>
                <a:moveTo>
                  <a:pt x="130" y="152"/>
                </a:moveTo>
                <a:lnTo>
                  <a:pt x="130" y="152"/>
                </a:lnTo>
                <a:lnTo>
                  <a:pt x="130" y="168"/>
                </a:lnTo>
                <a:lnTo>
                  <a:pt x="140" y="168"/>
                </a:lnTo>
                <a:lnTo>
                  <a:pt x="140" y="152"/>
                </a:lnTo>
                <a:lnTo>
                  <a:pt x="130" y="152"/>
                </a:lnTo>
                <a:close/>
              </a:path>
            </a:pathLst>
          </a:custGeom>
          <a:solidFill>
            <a:srgbClr val="2C344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6"/>
          <p:cNvSpPr txBox="1"/>
          <p:nvPr/>
        </p:nvSpPr>
        <p:spPr>
          <a:xfrm>
            <a:off x="3917950" y="4559618"/>
            <a:ext cx="66274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art.4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类图、ER图、表结构、数据流图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3917950" y="3849053"/>
            <a:ext cx="30505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art.3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接口设计</a:t>
            </a:r>
          </a:p>
        </p:txBody>
      </p:sp>
      <p:sp>
        <p:nvSpPr>
          <p:cNvPr id="5" name="文本框 6"/>
          <p:cNvSpPr txBox="1"/>
          <p:nvPr/>
        </p:nvSpPr>
        <p:spPr>
          <a:xfrm>
            <a:off x="3917950" y="5270183"/>
            <a:ext cx="48380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art.5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系统安全性和健壮性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3917950" y="2427923"/>
            <a:ext cx="37655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art.1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体系结构设计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  </a:t>
            </a:r>
            <a:endParaRPr lang="zh-CN" altLang="en-US" sz="2800" b="1" dirty="0"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84785" y="-514032"/>
            <a:ext cx="465645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先介绍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  2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份说明书  的内容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   </a:t>
            </a:r>
            <a:endParaRPr lang="zh-CN" altLang="en-US" sz="2800" b="1" dirty="0">
              <a:latin typeface="方正兰亭超细黑简体" pitchFamily="2" charset="-122"/>
              <a:ea typeface="方正兰亭超细黑简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206500"/>
            <a:ext cx="7988300" cy="4445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127000"/>
            <a:ext cx="8108950" cy="6604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444500"/>
            <a:ext cx="8045450" cy="5969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5" y="35560"/>
            <a:ext cx="7588250" cy="673735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5979160" y="2019300"/>
            <a:ext cx="505587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20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类图、</a:t>
            </a:r>
          </a:p>
          <a:p>
            <a:r>
              <a:rPr lang="en-US" altLang="zh-CN" sz="520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520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图、表结构、数据流图</a:t>
            </a:r>
          </a:p>
        </p:txBody>
      </p:sp>
    </p:spTree>
  </p:cSld>
  <p:clrMapOvr>
    <a:masterClrMapping/>
  </p:clrMapOvr>
  <p:transition spd="slow"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257493" y="1603375"/>
            <a:ext cx="9956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58" y="22860"/>
            <a:ext cx="9220200" cy="683514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257493" y="1603375"/>
            <a:ext cx="9956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4" y="0"/>
            <a:ext cx="9108410" cy="68580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223838" y="1663065"/>
            <a:ext cx="11055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ER图</a:t>
            </a:r>
            <a:endParaRPr lang="zh-CN" altLang="en-US" sz="3200" b="1" dirty="0">
              <a:solidFill>
                <a:srgbClr val="2C34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30A10B-4C7D-45DE-BC7C-D75B6A6FB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13" y="-68580"/>
            <a:ext cx="110163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26528" y="322580"/>
            <a:ext cx="4043094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二手交易模块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894"/>
            <a:ext cx="12192000" cy="58881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26528" y="322580"/>
            <a:ext cx="396367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任务委托模块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83" y="1454919"/>
            <a:ext cx="12325484" cy="4351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7"/>
          <p:cNvSpPr txBox="1"/>
          <p:nvPr/>
        </p:nvSpPr>
        <p:spPr>
          <a:xfrm>
            <a:off x="5385753" y="1409383"/>
            <a:ext cx="130556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400" b="1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目录 </a:t>
            </a:r>
          </a:p>
        </p:txBody>
      </p:sp>
      <p:sp>
        <p:nvSpPr>
          <p:cNvPr id="19458" name="文本框 6"/>
          <p:cNvSpPr txBox="1"/>
          <p:nvPr/>
        </p:nvSpPr>
        <p:spPr>
          <a:xfrm>
            <a:off x="3917950" y="2427923"/>
            <a:ext cx="51955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art.6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回答需求分析答辩问题</a:t>
            </a:r>
          </a:p>
        </p:txBody>
      </p:sp>
      <p:sp>
        <p:nvSpPr>
          <p:cNvPr id="19462" name="Freeform 196"/>
          <p:cNvSpPr>
            <a:spLocks noEditPoints="1"/>
          </p:cNvSpPr>
          <p:nvPr/>
        </p:nvSpPr>
        <p:spPr>
          <a:xfrm>
            <a:off x="2615248" y="2364423"/>
            <a:ext cx="700087" cy="773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14" h="236">
                <a:moveTo>
                  <a:pt x="0" y="214"/>
                </a:moveTo>
                <a:lnTo>
                  <a:pt x="20" y="214"/>
                </a:lnTo>
                <a:lnTo>
                  <a:pt x="20" y="56"/>
                </a:lnTo>
                <a:lnTo>
                  <a:pt x="16" y="56"/>
                </a:lnTo>
                <a:lnTo>
                  <a:pt x="16" y="46"/>
                </a:lnTo>
                <a:lnTo>
                  <a:pt x="108" y="46"/>
                </a:lnTo>
                <a:lnTo>
                  <a:pt x="108" y="56"/>
                </a:lnTo>
                <a:lnTo>
                  <a:pt x="104" y="56"/>
                </a:lnTo>
                <a:lnTo>
                  <a:pt x="104" y="128"/>
                </a:lnTo>
                <a:lnTo>
                  <a:pt x="120" y="128"/>
                </a:lnTo>
                <a:lnTo>
                  <a:pt x="120" y="22"/>
                </a:lnTo>
                <a:lnTo>
                  <a:pt x="194" y="0"/>
                </a:lnTo>
                <a:lnTo>
                  <a:pt x="194" y="214"/>
                </a:lnTo>
                <a:lnTo>
                  <a:pt x="214" y="214"/>
                </a:lnTo>
                <a:lnTo>
                  <a:pt x="214" y="236"/>
                </a:lnTo>
                <a:lnTo>
                  <a:pt x="0" y="236"/>
                </a:lnTo>
                <a:lnTo>
                  <a:pt x="0" y="214"/>
                </a:lnTo>
                <a:close/>
                <a:moveTo>
                  <a:pt x="130" y="182"/>
                </a:moveTo>
                <a:lnTo>
                  <a:pt x="130" y="196"/>
                </a:lnTo>
                <a:lnTo>
                  <a:pt x="140" y="196"/>
                </a:lnTo>
                <a:lnTo>
                  <a:pt x="140" y="182"/>
                </a:lnTo>
                <a:lnTo>
                  <a:pt x="130" y="182"/>
                </a:lnTo>
                <a:close/>
                <a:moveTo>
                  <a:pt x="80" y="68"/>
                </a:moveTo>
                <a:lnTo>
                  <a:pt x="80" y="196"/>
                </a:lnTo>
                <a:lnTo>
                  <a:pt x="90" y="196"/>
                </a:lnTo>
                <a:lnTo>
                  <a:pt x="90" y="68"/>
                </a:lnTo>
                <a:lnTo>
                  <a:pt x="80" y="68"/>
                </a:lnTo>
                <a:close/>
                <a:moveTo>
                  <a:pt x="30" y="96"/>
                </a:moveTo>
                <a:lnTo>
                  <a:pt x="30" y="96"/>
                </a:lnTo>
                <a:lnTo>
                  <a:pt x="30" y="112"/>
                </a:lnTo>
                <a:lnTo>
                  <a:pt x="40" y="112"/>
                </a:lnTo>
                <a:lnTo>
                  <a:pt x="40" y="96"/>
                </a:lnTo>
                <a:lnTo>
                  <a:pt x="30" y="96"/>
                </a:lnTo>
                <a:close/>
                <a:moveTo>
                  <a:pt x="30" y="68"/>
                </a:moveTo>
                <a:lnTo>
                  <a:pt x="30" y="82"/>
                </a:lnTo>
                <a:lnTo>
                  <a:pt x="40" y="82"/>
                </a:lnTo>
                <a:lnTo>
                  <a:pt x="40" y="68"/>
                </a:lnTo>
                <a:lnTo>
                  <a:pt x="30" y="68"/>
                </a:lnTo>
                <a:close/>
                <a:moveTo>
                  <a:pt x="30" y="124"/>
                </a:moveTo>
                <a:lnTo>
                  <a:pt x="30" y="124"/>
                </a:lnTo>
                <a:lnTo>
                  <a:pt x="30" y="140"/>
                </a:lnTo>
                <a:lnTo>
                  <a:pt x="40" y="140"/>
                </a:lnTo>
                <a:lnTo>
                  <a:pt x="40" y="124"/>
                </a:lnTo>
                <a:lnTo>
                  <a:pt x="30" y="124"/>
                </a:lnTo>
                <a:close/>
                <a:moveTo>
                  <a:pt x="30" y="152"/>
                </a:moveTo>
                <a:lnTo>
                  <a:pt x="30" y="152"/>
                </a:lnTo>
                <a:lnTo>
                  <a:pt x="30" y="168"/>
                </a:lnTo>
                <a:lnTo>
                  <a:pt x="40" y="168"/>
                </a:lnTo>
                <a:lnTo>
                  <a:pt x="40" y="152"/>
                </a:lnTo>
                <a:lnTo>
                  <a:pt x="30" y="152"/>
                </a:lnTo>
                <a:close/>
                <a:moveTo>
                  <a:pt x="30" y="182"/>
                </a:moveTo>
                <a:lnTo>
                  <a:pt x="30" y="196"/>
                </a:lnTo>
                <a:lnTo>
                  <a:pt x="40" y="196"/>
                </a:lnTo>
                <a:lnTo>
                  <a:pt x="40" y="182"/>
                </a:lnTo>
                <a:lnTo>
                  <a:pt x="30" y="182"/>
                </a:lnTo>
                <a:close/>
                <a:moveTo>
                  <a:pt x="174" y="38"/>
                </a:moveTo>
                <a:lnTo>
                  <a:pt x="174" y="54"/>
                </a:lnTo>
                <a:lnTo>
                  <a:pt x="186" y="54"/>
                </a:lnTo>
                <a:lnTo>
                  <a:pt x="186" y="38"/>
                </a:lnTo>
                <a:lnTo>
                  <a:pt x="174" y="38"/>
                </a:lnTo>
                <a:close/>
                <a:moveTo>
                  <a:pt x="174" y="96"/>
                </a:moveTo>
                <a:lnTo>
                  <a:pt x="174" y="96"/>
                </a:lnTo>
                <a:lnTo>
                  <a:pt x="174" y="112"/>
                </a:lnTo>
                <a:lnTo>
                  <a:pt x="186" y="112"/>
                </a:lnTo>
                <a:lnTo>
                  <a:pt x="186" y="96"/>
                </a:lnTo>
                <a:lnTo>
                  <a:pt x="174" y="96"/>
                </a:lnTo>
                <a:close/>
                <a:moveTo>
                  <a:pt x="174" y="68"/>
                </a:moveTo>
                <a:lnTo>
                  <a:pt x="174" y="82"/>
                </a:lnTo>
                <a:lnTo>
                  <a:pt x="186" y="82"/>
                </a:lnTo>
                <a:lnTo>
                  <a:pt x="186" y="68"/>
                </a:lnTo>
                <a:lnTo>
                  <a:pt x="174" y="68"/>
                </a:lnTo>
                <a:close/>
                <a:moveTo>
                  <a:pt x="174" y="124"/>
                </a:moveTo>
                <a:lnTo>
                  <a:pt x="174" y="124"/>
                </a:lnTo>
                <a:lnTo>
                  <a:pt x="174" y="140"/>
                </a:lnTo>
                <a:lnTo>
                  <a:pt x="186" y="140"/>
                </a:lnTo>
                <a:lnTo>
                  <a:pt x="186" y="124"/>
                </a:lnTo>
                <a:lnTo>
                  <a:pt x="174" y="124"/>
                </a:lnTo>
                <a:close/>
                <a:moveTo>
                  <a:pt x="174" y="152"/>
                </a:moveTo>
                <a:lnTo>
                  <a:pt x="174" y="152"/>
                </a:lnTo>
                <a:lnTo>
                  <a:pt x="174" y="168"/>
                </a:lnTo>
                <a:lnTo>
                  <a:pt x="186" y="168"/>
                </a:lnTo>
                <a:lnTo>
                  <a:pt x="186" y="152"/>
                </a:lnTo>
                <a:lnTo>
                  <a:pt x="174" y="152"/>
                </a:lnTo>
                <a:close/>
                <a:moveTo>
                  <a:pt x="174" y="182"/>
                </a:moveTo>
                <a:lnTo>
                  <a:pt x="174" y="196"/>
                </a:lnTo>
                <a:lnTo>
                  <a:pt x="186" y="196"/>
                </a:lnTo>
                <a:lnTo>
                  <a:pt x="186" y="182"/>
                </a:lnTo>
                <a:lnTo>
                  <a:pt x="174" y="182"/>
                </a:lnTo>
                <a:close/>
                <a:moveTo>
                  <a:pt x="152" y="38"/>
                </a:moveTo>
                <a:lnTo>
                  <a:pt x="152" y="54"/>
                </a:lnTo>
                <a:lnTo>
                  <a:pt x="162" y="54"/>
                </a:lnTo>
                <a:lnTo>
                  <a:pt x="162" y="38"/>
                </a:lnTo>
                <a:lnTo>
                  <a:pt x="152" y="38"/>
                </a:lnTo>
                <a:close/>
                <a:moveTo>
                  <a:pt x="152" y="96"/>
                </a:moveTo>
                <a:lnTo>
                  <a:pt x="152" y="96"/>
                </a:lnTo>
                <a:lnTo>
                  <a:pt x="152" y="112"/>
                </a:lnTo>
                <a:lnTo>
                  <a:pt x="162" y="112"/>
                </a:lnTo>
                <a:lnTo>
                  <a:pt x="162" y="96"/>
                </a:lnTo>
                <a:lnTo>
                  <a:pt x="152" y="96"/>
                </a:lnTo>
                <a:close/>
                <a:moveTo>
                  <a:pt x="152" y="68"/>
                </a:moveTo>
                <a:lnTo>
                  <a:pt x="152" y="82"/>
                </a:lnTo>
                <a:lnTo>
                  <a:pt x="162" y="82"/>
                </a:lnTo>
                <a:lnTo>
                  <a:pt x="162" y="68"/>
                </a:lnTo>
                <a:lnTo>
                  <a:pt x="152" y="68"/>
                </a:lnTo>
                <a:close/>
                <a:moveTo>
                  <a:pt x="152" y="124"/>
                </a:moveTo>
                <a:lnTo>
                  <a:pt x="152" y="124"/>
                </a:lnTo>
                <a:lnTo>
                  <a:pt x="152" y="140"/>
                </a:lnTo>
                <a:lnTo>
                  <a:pt x="162" y="140"/>
                </a:lnTo>
                <a:lnTo>
                  <a:pt x="162" y="124"/>
                </a:lnTo>
                <a:lnTo>
                  <a:pt x="152" y="124"/>
                </a:lnTo>
                <a:close/>
                <a:moveTo>
                  <a:pt x="152" y="152"/>
                </a:moveTo>
                <a:lnTo>
                  <a:pt x="152" y="152"/>
                </a:lnTo>
                <a:lnTo>
                  <a:pt x="152" y="168"/>
                </a:lnTo>
                <a:lnTo>
                  <a:pt x="162" y="168"/>
                </a:lnTo>
                <a:lnTo>
                  <a:pt x="162" y="152"/>
                </a:lnTo>
                <a:lnTo>
                  <a:pt x="152" y="152"/>
                </a:lnTo>
                <a:close/>
                <a:moveTo>
                  <a:pt x="152" y="182"/>
                </a:moveTo>
                <a:lnTo>
                  <a:pt x="152" y="196"/>
                </a:lnTo>
                <a:lnTo>
                  <a:pt x="162" y="196"/>
                </a:lnTo>
                <a:lnTo>
                  <a:pt x="162" y="182"/>
                </a:lnTo>
                <a:lnTo>
                  <a:pt x="152" y="182"/>
                </a:lnTo>
                <a:close/>
                <a:moveTo>
                  <a:pt x="130" y="38"/>
                </a:moveTo>
                <a:lnTo>
                  <a:pt x="130" y="54"/>
                </a:lnTo>
                <a:lnTo>
                  <a:pt x="140" y="54"/>
                </a:lnTo>
                <a:lnTo>
                  <a:pt x="140" y="38"/>
                </a:lnTo>
                <a:lnTo>
                  <a:pt x="130" y="38"/>
                </a:lnTo>
                <a:close/>
                <a:moveTo>
                  <a:pt x="130" y="96"/>
                </a:moveTo>
                <a:lnTo>
                  <a:pt x="130" y="96"/>
                </a:lnTo>
                <a:lnTo>
                  <a:pt x="130" y="112"/>
                </a:lnTo>
                <a:lnTo>
                  <a:pt x="140" y="112"/>
                </a:lnTo>
                <a:lnTo>
                  <a:pt x="140" y="96"/>
                </a:lnTo>
                <a:lnTo>
                  <a:pt x="130" y="96"/>
                </a:lnTo>
                <a:close/>
                <a:moveTo>
                  <a:pt x="130" y="68"/>
                </a:moveTo>
                <a:lnTo>
                  <a:pt x="130" y="82"/>
                </a:lnTo>
                <a:lnTo>
                  <a:pt x="140" y="82"/>
                </a:lnTo>
                <a:lnTo>
                  <a:pt x="140" y="68"/>
                </a:lnTo>
                <a:lnTo>
                  <a:pt x="130" y="68"/>
                </a:lnTo>
                <a:close/>
                <a:moveTo>
                  <a:pt x="130" y="124"/>
                </a:moveTo>
                <a:lnTo>
                  <a:pt x="130" y="124"/>
                </a:lnTo>
                <a:lnTo>
                  <a:pt x="130" y="140"/>
                </a:lnTo>
                <a:lnTo>
                  <a:pt x="140" y="140"/>
                </a:lnTo>
                <a:lnTo>
                  <a:pt x="140" y="124"/>
                </a:lnTo>
                <a:lnTo>
                  <a:pt x="130" y="124"/>
                </a:lnTo>
                <a:close/>
                <a:moveTo>
                  <a:pt x="130" y="152"/>
                </a:moveTo>
                <a:lnTo>
                  <a:pt x="130" y="152"/>
                </a:lnTo>
                <a:lnTo>
                  <a:pt x="130" y="168"/>
                </a:lnTo>
                <a:lnTo>
                  <a:pt x="140" y="168"/>
                </a:lnTo>
                <a:lnTo>
                  <a:pt x="140" y="152"/>
                </a:lnTo>
                <a:lnTo>
                  <a:pt x="130" y="152"/>
                </a:lnTo>
                <a:close/>
              </a:path>
            </a:pathLst>
          </a:custGeom>
          <a:solidFill>
            <a:srgbClr val="2C344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6"/>
          <p:cNvSpPr txBox="1"/>
          <p:nvPr/>
        </p:nvSpPr>
        <p:spPr>
          <a:xfrm>
            <a:off x="3917950" y="3852863"/>
            <a:ext cx="37655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art.8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本次作业总结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3917950" y="3137218"/>
            <a:ext cx="44805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P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art.7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团队项目工作安排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84785" y="-514032"/>
            <a:ext cx="42970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关于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  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团队工作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/</a:t>
            </a:r>
            <a:r>
              <a:rPr lang="zh-CN" altLang="en-US" sz="2800" b="1" dirty="0">
                <a:latin typeface="方正兰亭超细黑简体" pitchFamily="2" charset="-122"/>
                <a:ea typeface="方正兰亭超细黑简体" pitchFamily="2" charset="-122"/>
              </a:rPr>
              <a:t>计划安排</a:t>
            </a:r>
            <a:r>
              <a:rPr lang="en-US" altLang="zh-CN" sz="2800" b="1" dirty="0">
                <a:latin typeface="方正兰亭超细黑简体" pitchFamily="2" charset="-122"/>
                <a:ea typeface="方正兰亭超细黑简体" pitchFamily="2" charset="-122"/>
              </a:rPr>
              <a:t>   </a:t>
            </a:r>
            <a:endParaRPr lang="zh-CN" altLang="en-US" sz="2800" b="1" dirty="0"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785" y="-997585"/>
            <a:ext cx="110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  <a:sym typeface="+mn-ea"/>
              </a:rPr>
              <a:t>再介绍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26528" y="322580"/>
            <a:ext cx="315087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80BEEC-F8DD-475F-9BEC-7C3E1A2E1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941"/>
            <a:ext cx="12192000" cy="46505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235268" y="1581785"/>
            <a:ext cx="26212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用户信誉模块</a:t>
            </a:r>
          </a:p>
        </p:txBody>
      </p:sp>
      <p:pic>
        <p:nvPicPr>
          <p:cNvPr id="3" name="图片 2" descr="用户信誉模块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25" y="-20320"/>
            <a:ext cx="8028940" cy="68929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76693" y="350520"/>
            <a:ext cx="43554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数据库拓扑图 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- 28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个表</a:t>
            </a:r>
          </a:p>
        </p:txBody>
      </p:sp>
      <p:pic>
        <p:nvPicPr>
          <p:cNvPr id="3" name="图片 2" descr="{}~HP}P(QP9BFS]3AKNE2{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10" y="1021715"/>
            <a:ext cx="9412605" cy="5714365"/>
          </a:xfrm>
          <a:prstGeom prst="rect">
            <a:avLst/>
          </a:prstGeom>
        </p:spPr>
      </p:pic>
      <p:cxnSp>
        <p:nvCxnSpPr>
          <p:cNvPr id="5" name="直接连接符 7"/>
          <p:cNvCxnSpPr/>
          <p:nvPr/>
        </p:nvCxnSpPr>
        <p:spPr>
          <a:xfrm flipH="1">
            <a:off x="6171565" y="698500"/>
            <a:ext cx="19685" cy="6120130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直接连接符 7"/>
          <p:cNvCxnSpPr/>
          <p:nvPr/>
        </p:nvCxnSpPr>
        <p:spPr>
          <a:xfrm flipV="1">
            <a:off x="1434465" y="4519930"/>
            <a:ext cx="9607550" cy="25400"/>
          </a:xfrm>
          <a:prstGeom prst="line">
            <a:avLst/>
          </a:prstGeom>
          <a:ln w="5715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/>
          <p:cNvSpPr txBox="1"/>
          <p:nvPr/>
        </p:nvSpPr>
        <p:spPr>
          <a:xfrm>
            <a:off x="2355215" y="1344930"/>
            <a:ext cx="666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24760" y="5240020"/>
            <a:ext cx="666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99015" y="1277620"/>
            <a:ext cx="666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12325" y="5374640"/>
            <a:ext cx="666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400">
                <a:solidFill>
                  <a:srgbClr val="FF8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%G58GY63P~LLQJY~6$`4F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60" y="-104775"/>
            <a:ext cx="8496300" cy="6714490"/>
          </a:xfrm>
          <a:prstGeom prst="rect">
            <a:avLst/>
          </a:prstGeom>
        </p:spPr>
      </p:pic>
      <p:sp>
        <p:nvSpPr>
          <p:cNvPr id="24586" name="文本框 91"/>
          <p:cNvSpPr txBox="1"/>
          <p:nvPr/>
        </p:nvSpPr>
        <p:spPr>
          <a:xfrm>
            <a:off x="1629093" y="493395"/>
            <a:ext cx="27819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表结构设计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63513" y="1687830"/>
            <a:ext cx="22148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表结构设计</a:t>
            </a:r>
          </a:p>
          <a:p>
            <a:pPr algn="ctr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</a:p>
        </p:txBody>
      </p:sp>
      <p:pic>
        <p:nvPicPr>
          <p:cNvPr id="2" name="图片 1" descr="4$[(OMR}%F2`@WLX[SOZF7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75" y="50800"/>
            <a:ext cx="8096885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82713" y="264795"/>
            <a:ext cx="27819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表结构设计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(3)</a:t>
            </a:r>
          </a:p>
        </p:txBody>
      </p:sp>
      <p:pic>
        <p:nvPicPr>
          <p:cNvPr id="3" name="图片 2" descr="{_WEDM@VGGF3JA$4R(11(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951230"/>
            <a:ext cx="10526395" cy="54781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QB99_FJLJI]5{I({Y(68)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5" y="59055"/>
            <a:ext cx="9474200" cy="6604000"/>
          </a:xfrm>
          <a:prstGeom prst="rect">
            <a:avLst/>
          </a:prstGeom>
        </p:spPr>
      </p:pic>
      <p:sp>
        <p:nvSpPr>
          <p:cNvPr id="24586" name="文本框 91"/>
          <p:cNvSpPr txBox="1"/>
          <p:nvPr/>
        </p:nvSpPr>
        <p:spPr>
          <a:xfrm>
            <a:off x="147003" y="1814830"/>
            <a:ext cx="22148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表结构设计</a:t>
            </a:r>
          </a:p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00493" y="638175"/>
            <a:ext cx="334391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顶层图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2" name="图片 1" descr="数据流图顶层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1488440"/>
            <a:ext cx="11464925" cy="4705985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9543" y="1493520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</a:p>
          <a:p>
            <a:pPr algn="l"/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底层图</a:t>
            </a:r>
            <a:r>
              <a:rPr lang="en-US" altLang="zh-CN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 descr="数据流图底层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328930"/>
            <a:ext cx="9303385" cy="6679565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6038710" y="2303297"/>
            <a:ext cx="4698456" cy="184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系统安全性和健壮性</a:t>
            </a:r>
          </a:p>
        </p:txBody>
      </p:sp>
    </p:spTree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115999" cy="35785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5894705" y="2740660"/>
            <a:ext cx="5779135" cy="96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体系结构设计</a:t>
            </a:r>
          </a:p>
        </p:txBody>
      </p:sp>
    </p:spTree>
  </p:cSld>
  <p:clrMapOvr>
    <a:masterClrMapping/>
  </p:clrMapOvr>
  <p:transition spd="slow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1402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392555" y="1498600"/>
            <a:ext cx="9937750" cy="481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1、注入问题</a:t>
            </a:r>
          </a:p>
          <a:p>
            <a:endParaRPr lang="en-US" sz="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输入信息时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对特殊字符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</a:t>
            </a:r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&lt;script&gt;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标签等进行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转义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，防止</a:t>
            </a:r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XSS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注入；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在持久层的sql处理时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对动态sql语句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预编译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，防止sql注入方式。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2、权限问题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sz="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安全框架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（如shiro、springsecurity）对用户权限进行管理，用户无法访问超出自身权限范围的接口。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3、会话被窃取问题</a:t>
            </a:r>
          </a:p>
          <a:p>
            <a:endParaRPr lang="en-US" sz="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用户在登录后，由服务端生成Token信息返回前端；对于需要登录或认证后才能访问的接口，发送请求时需要在请求头携带上这个</a:t>
            </a:r>
            <a:r>
              <a:rPr lang="zh-CN" sz="22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Token认证信息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，通过验证后才能访问，就算已认证后的会话被劫持，缺少</a:t>
            </a:r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oken信息，依然无法通过后端的拦截器。</a:t>
            </a:r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464" name="Freeform 112"/>
          <p:cNvSpPr>
            <a:spLocks noEditPoints="1"/>
          </p:cNvSpPr>
          <p:nvPr/>
        </p:nvSpPr>
        <p:spPr>
          <a:xfrm>
            <a:off x="3516948" y="526733"/>
            <a:ext cx="839787" cy="781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2" h="234">
                <a:moveTo>
                  <a:pt x="16" y="0"/>
                </a:moveTo>
                <a:lnTo>
                  <a:pt x="236" y="0"/>
                </a:lnTo>
                <a:lnTo>
                  <a:pt x="242" y="2"/>
                </a:lnTo>
                <a:lnTo>
                  <a:pt x="248" y="4"/>
                </a:lnTo>
                <a:lnTo>
                  <a:pt x="252" y="10"/>
                </a:lnTo>
                <a:lnTo>
                  <a:pt x="252" y="16"/>
                </a:lnTo>
                <a:lnTo>
                  <a:pt x="252" y="156"/>
                </a:lnTo>
                <a:lnTo>
                  <a:pt x="252" y="162"/>
                </a:lnTo>
                <a:lnTo>
                  <a:pt x="248" y="168"/>
                </a:lnTo>
                <a:lnTo>
                  <a:pt x="242" y="170"/>
                </a:lnTo>
                <a:lnTo>
                  <a:pt x="236" y="172"/>
                </a:lnTo>
                <a:lnTo>
                  <a:pt x="226" y="172"/>
                </a:lnTo>
                <a:lnTo>
                  <a:pt x="228" y="154"/>
                </a:lnTo>
                <a:lnTo>
                  <a:pt x="232" y="154"/>
                </a:lnTo>
                <a:lnTo>
                  <a:pt x="232" y="16"/>
                </a:lnTo>
                <a:lnTo>
                  <a:pt x="20" y="16"/>
                </a:lnTo>
                <a:lnTo>
                  <a:pt x="20" y="154"/>
                </a:lnTo>
                <a:lnTo>
                  <a:pt x="96" y="154"/>
                </a:lnTo>
                <a:lnTo>
                  <a:pt x="102" y="162"/>
                </a:lnTo>
                <a:lnTo>
                  <a:pt x="110" y="172"/>
                </a:lnTo>
                <a:lnTo>
                  <a:pt x="16" y="172"/>
                </a:lnTo>
                <a:lnTo>
                  <a:pt x="8" y="170"/>
                </a:lnTo>
                <a:lnTo>
                  <a:pt x="4" y="168"/>
                </a:lnTo>
                <a:lnTo>
                  <a:pt x="0" y="162"/>
                </a:lnTo>
                <a:lnTo>
                  <a:pt x="0" y="156"/>
                </a:lnTo>
                <a:lnTo>
                  <a:pt x="0" y="16"/>
                </a:lnTo>
                <a:lnTo>
                  <a:pt x="0" y="10"/>
                </a:lnTo>
                <a:lnTo>
                  <a:pt x="4" y="4"/>
                </a:lnTo>
                <a:lnTo>
                  <a:pt x="8" y="2"/>
                </a:lnTo>
                <a:lnTo>
                  <a:pt x="16" y="0"/>
                </a:lnTo>
                <a:close/>
                <a:moveTo>
                  <a:pt x="172" y="92"/>
                </a:moveTo>
                <a:lnTo>
                  <a:pt x="172" y="96"/>
                </a:lnTo>
                <a:lnTo>
                  <a:pt x="222" y="96"/>
                </a:lnTo>
                <a:lnTo>
                  <a:pt x="222" y="92"/>
                </a:lnTo>
                <a:lnTo>
                  <a:pt x="172" y="92"/>
                </a:lnTo>
                <a:close/>
                <a:moveTo>
                  <a:pt x="172" y="78"/>
                </a:moveTo>
                <a:lnTo>
                  <a:pt x="172" y="82"/>
                </a:lnTo>
                <a:lnTo>
                  <a:pt x="222" y="82"/>
                </a:lnTo>
                <a:lnTo>
                  <a:pt x="222" y="78"/>
                </a:lnTo>
                <a:lnTo>
                  <a:pt x="172" y="78"/>
                </a:lnTo>
                <a:close/>
                <a:moveTo>
                  <a:pt x="198" y="60"/>
                </a:moveTo>
                <a:lnTo>
                  <a:pt x="198" y="64"/>
                </a:lnTo>
                <a:lnTo>
                  <a:pt x="222" y="64"/>
                </a:lnTo>
                <a:lnTo>
                  <a:pt x="222" y="60"/>
                </a:lnTo>
                <a:lnTo>
                  <a:pt x="198" y="60"/>
                </a:lnTo>
                <a:close/>
                <a:moveTo>
                  <a:pt x="198" y="46"/>
                </a:moveTo>
                <a:lnTo>
                  <a:pt x="198" y="50"/>
                </a:lnTo>
                <a:lnTo>
                  <a:pt x="222" y="50"/>
                </a:lnTo>
                <a:lnTo>
                  <a:pt x="222" y="46"/>
                </a:lnTo>
                <a:lnTo>
                  <a:pt x="198" y="46"/>
                </a:lnTo>
                <a:close/>
                <a:moveTo>
                  <a:pt x="198" y="32"/>
                </a:moveTo>
                <a:lnTo>
                  <a:pt x="198" y="36"/>
                </a:lnTo>
                <a:lnTo>
                  <a:pt x="222" y="36"/>
                </a:lnTo>
                <a:lnTo>
                  <a:pt x="222" y="32"/>
                </a:lnTo>
                <a:lnTo>
                  <a:pt x="198" y="32"/>
                </a:lnTo>
                <a:close/>
                <a:moveTo>
                  <a:pt x="146" y="32"/>
                </a:moveTo>
                <a:lnTo>
                  <a:pt x="146" y="68"/>
                </a:lnTo>
                <a:lnTo>
                  <a:pt x="190" y="68"/>
                </a:lnTo>
                <a:lnTo>
                  <a:pt x="190" y="32"/>
                </a:lnTo>
                <a:lnTo>
                  <a:pt x="146" y="32"/>
                </a:lnTo>
                <a:close/>
                <a:moveTo>
                  <a:pt x="62" y="114"/>
                </a:moveTo>
                <a:lnTo>
                  <a:pt x="74" y="114"/>
                </a:lnTo>
                <a:lnTo>
                  <a:pt x="74" y="80"/>
                </a:lnTo>
                <a:lnTo>
                  <a:pt x="62" y="80"/>
                </a:lnTo>
                <a:lnTo>
                  <a:pt x="62" y="114"/>
                </a:lnTo>
                <a:close/>
                <a:moveTo>
                  <a:pt x="34" y="78"/>
                </a:moveTo>
                <a:lnTo>
                  <a:pt x="38" y="86"/>
                </a:lnTo>
                <a:lnTo>
                  <a:pt x="62" y="68"/>
                </a:lnTo>
                <a:lnTo>
                  <a:pt x="76" y="68"/>
                </a:lnTo>
                <a:lnTo>
                  <a:pt x="84" y="76"/>
                </a:lnTo>
                <a:lnTo>
                  <a:pt x="84" y="78"/>
                </a:lnTo>
                <a:lnTo>
                  <a:pt x="86" y="78"/>
                </a:lnTo>
                <a:lnTo>
                  <a:pt x="96" y="82"/>
                </a:lnTo>
                <a:lnTo>
                  <a:pt x="102" y="84"/>
                </a:lnTo>
                <a:lnTo>
                  <a:pt x="102" y="78"/>
                </a:lnTo>
                <a:lnTo>
                  <a:pt x="106" y="56"/>
                </a:lnTo>
                <a:lnTo>
                  <a:pt x="114" y="54"/>
                </a:lnTo>
                <a:lnTo>
                  <a:pt x="116" y="62"/>
                </a:lnTo>
                <a:lnTo>
                  <a:pt x="124" y="52"/>
                </a:lnTo>
                <a:lnTo>
                  <a:pt x="134" y="44"/>
                </a:lnTo>
                <a:lnTo>
                  <a:pt x="122" y="42"/>
                </a:lnTo>
                <a:lnTo>
                  <a:pt x="110" y="38"/>
                </a:lnTo>
                <a:lnTo>
                  <a:pt x="112" y="46"/>
                </a:lnTo>
                <a:lnTo>
                  <a:pt x="100" y="48"/>
                </a:lnTo>
                <a:lnTo>
                  <a:pt x="98" y="50"/>
                </a:lnTo>
                <a:lnTo>
                  <a:pt x="98" y="52"/>
                </a:lnTo>
                <a:lnTo>
                  <a:pt x="94" y="72"/>
                </a:lnTo>
                <a:lnTo>
                  <a:pt x="90" y="70"/>
                </a:lnTo>
                <a:lnTo>
                  <a:pt x="82" y="62"/>
                </a:lnTo>
                <a:lnTo>
                  <a:pt x="80" y="60"/>
                </a:lnTo>
                <a:lnTo>
                  <a:pt x="62" y="58"/>
                </a:lnTo>
                <a:lnTo>
                  <a:pt x="34" y="78"/>
                </a:lnTo>
                <a:close/>
                <a:moveTo>
                  <a:pt x="44" y="114"/>
                </a:moveTo>
                <a:lnTo>
                  <a:pt x="56" y="114"/>
                </a:lnTo>
                <a:lnTo>
                  <a:pt x="56" y="88"/>
                </a:lnTo>
                <a:lnTo>
                  <a:pt x="44" y="88"/>
                </a:lnTo>
                <a:lnTo>
                  <a:pt x="44" y="114"/>
                </a:lnTo>
                <a:close/>
                <a:moveTo>
                  <a:pt x="114" y="114"/>
                </a:moveTo>
                <a:lnTo>
                  <a:pt x="126" y="114"/>
                </a:lnTo>
                <a:lnTo>
                  <a:pt x="126" y="64"/>
                </a:lnTo>
                <a:lnTo>
                  <a:pt x="114" y="64"/>
                </a:lnTo>
                <a:lnTo>
                  <a:pt x="114" y="114"/>
                </a:lnTo>
                <a:close/>
                <a:moveTo>
                  <a:pt x="96" y="114"/>
                </a:moveTo>
                <a:lnTo>
                  <a:pt x="108" y="114"/>
                </a:lnTo>
                <a:lnTo>
                  <a:pt x="108" y="92"/>
                </a:lnTo>
                <a:lnTo>
                  <a:pt x="96" y="92"/>
                </a:lnTo>
                <a:lnTo>
                  <a:pt x="96" y="114"/>
                </a:lnTo>
                <a:close/>
                <a:moveTo>
                  <a:pt x="78" y="114"/>
                </a:moveTo>
                <a:lnTo>
                  <a:pt x="90" y="114"/>
                </a:lnTo>
                <a:lnTo>
                  <a:pt x="90" y="86"/>
                </a:lnTo>
                <a:lnTo>
                  <a:pt x="78" y="86"/>
                </a:lnTo>
                <a:lnTo>
                  <a:pt x="78" y="114"/>
                </a:lnTo>
                <a:close/>
                <a:moveTo>
                  <a:pt x="164" y="134"/>
                </a:moveTo>
                <a:lnTo>
                  <a:pt x="164" y="134"/>
                </a:lnTo>
                <a:lnTo>
                  <a:pt x="160" y="84"/>
                </a:lnTo>
                <a:lnTo>
                  <a:pt x="146" y="82"/>
                </a:lnTo>
                <a:lnTo>
                  <a:pt x="144" y="164"/>
                </a:lnTo>
                <a:lnTo>
                  <a:pt x="142" y="158"/>
                </a:lnTo>
                <a:lnTo>
                  <a:pt x="136" y="152"/>
                </a:lnTo>
                <a:lnTo>
                  <a:pt x="130" y="146"/>
                </a:lnTo>
                <a:lnTo>
                  <a:pt x="122" y="142"/>
                </a:lnTo>
                <a:lnTo>
                  <a:pt x="116" y="150"/>
                </a:lnTo>
                <a:lnTo>
                  <a:pt x="122" y="158"/>
                </a:lnTo>
                <a:lnTo>
                  <a:pt x="126" y="166"/>
                </a:lnTo>
                <a:lnTo>
                  <a:pt x="132" y="186"/>
                </a:lnTo>
                <a:lnTo>
                  <a:pt x="136" y="214"/>
                </a:lnTo>
                <a:lnTo>
                  <a:pt x="146" y="234"/>
                </a:lnTo>
                <a:lnTo>
                  <a:pt x="198" y="232"/>
                </a:lnTo>
                <a:lnTo>
                  <a:pt x="202" y="220"/>
                </a:lnTo>
                <a:lnTo>
                  <a:pt x="208" y="178"/>
                </a:lnTo>
                <a:lnTo>
                  <a:pt x="210" y="134"/>
                </a:lnTo>
                <a:lnTo>
                  <a:pt x="196" y="132"/>
                </a:lnTo>
                <a:lnTo>
                  <a:pt x="194" y="146"/>
                </a:lnTo>
                <a:lnTo>
                  <a:pt x="194" y="122"/>
                </a:lnTo>
                <a:lnTo>
                  <a:pt x="180" y="120"/>
                </a:lnTo>
                <a:lnTo>
                  <a:pt x="178" y="126"/>
                </a:lnTo>
                <a:lnTo>
                  <a:pt x="178" y="116"/>
                </a:lnTo>
                <a:lnTo>
                  <a:pt x="166" y="116"/>
                </a:lnTo>
                <a:lnTo>
                  <a:pt x="164" y="134"/>
                </a:lnTo>
                <a:close/>
                <a:moveTo>
                  <a:pt x="6" y="62"/>
                </a:moveTo>
                <a:lnTo>
                  <a:pt x="6" y="106"/>
                </a:lnTo>
                <a:lnTo>
                  <a:pt x="12" y="106"/>
                </a:lnTo>
                <a:lnTo>
                  <a:pt x="12" y="62"/>
                </a:lnTo>
                <a:lnTo>
                  <a:pt x="6" y="62"/>
                </a:lnTo>
                <a:close/>
              </a:path>
            </a:pathLst>
          </a:custGeom>
          <a:solidFill>
            <a:srgbClr val="2C344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1402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762125" y="1518285"/>
            <a:ext cx="8667750" cy="4492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4、数据库问题</a:t>
            </a:r>
          </a:p>
          <a:p>
            <a:endParaRPr lang="en-US" sz="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防止用户直接操作数据库</a:t>
            </a:r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用户只能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通过给定的外部接口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对数据库进行操作。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5、密码问题</a:t>
            </a:r>
          </a:p>
          <a:p>
            <a:endParaRPr lang="en-US" sz="5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后台管理员的账号密码储存在数据库里，密码传输前，前端进行简单的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哈希加密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，后端再进行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哈希加盐加密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Freeform 5"/>
          <p:cNvSpPr/>
          <p:nvPr/>
        </p:nvSpPr>
        <p:spPr bwMode="auto">
          <a:xfrm rot="6321300">
            <a:off x="634789" y="1776519"/>
            <a:ext cx="846667" cy="1007533"/>
          </a:xfrm>
          <a:custGeom>
            <a:avLst/>
            <a:gdLst>
              <a:gd name="T0" fmla="*/ 339 w 596"/>
              <a:gd name="T1" fmla="*/ 115 h 709"/>
              <a:gd name="T2" fmla="*/ 596 w 596"/>
              <a:gd name="T3" fmla="*/ 410 h 709"/>
              <a:gd name="T4" fmla="*/ 298 w 596"/>
              <a:gd name="T5" fmla="*/ 709 h 709"/>
              <a:gd name="T6" fmla="*/ 0 w 596"/>
              <a:gd name="T7" fmla="*/ 410 h 709"/>
              <a:gd name="T8" fmla="*/ 255 w 596"/>
              <a:gd name="T9" fmla="*/ 115 h 709"/>
              <a:gd name="T10" fmla="*/ 296 w 596"/>
              <a:gd name="T11" fmla="*/ 0 h 709"/>
              <a:gd name="T12" fmla="*/ 339 w 596"/>
              <a:gd name="T13" fmla="*/ 115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6" h="709">
                <a:moveTo>
                  <a:pt x="339" y="115"/>
                </a:moveTo>
                <a:cubicBezTo>
                  <a:pt x="484" y="135"/>
                  <a:pt x="596" y="259"/>
                  <a:pt x="596" y="410"/>
                </a:cubicBezTo>
                <a:cubicBezTo>
                  <a:pt x="596" y="575"/>
                  <a:pt x="463" y="709"/>
                  <a:pt x="298" y="709"/>
                </a:cubicBezTo>
                <a:cubicBezTo>
                  <a:pt x="133" y="709"/>
                  <a:pt x="0" y="575"/>
                  <a:pt x="0" y="410"/>
                </a:cubicBezTo>
                <a:cubicBezTo>
                  <a:pt x="0" y="260"/>
                  <a:pt x="111" y="136"/>
                  <a:pt x="255" y="115"/>
                </a:cubicBezTo>
                <a:cubicBezTo>
                  <a:pt x="296" y="0"/>
                  <a:pt x="296" y="0"/>
                  <a:pt x="296" y="0"/>
                </a:cubicBezTo>
                <a:lnTo>
                  <a:pt x="339" y="115"/>
                </a:lnTo>
                <a:close/>
              </a:path>
            </a:pathLst>
          </a:custGeom>
          <a:solidFill>
            <a:srgbClr val="7BB8E1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73" name="Group 71"/>
          <p:cNvGrpSpPr/>
          <p:nvPr/>
        </p:nvGrpSpPr>
        <p:grpSpPr>
          <a:xfrm>
            <a:off x="771013" y="2023381"/>
            <a:ext cx="389961" cy="488951"/>
            <a:chOff x="5106627" y="2260366"/>
            <a:chExt cx="324452" cy="406813"/>
          </a:xfrm>
          <a:solidFill>
            <a:sysClr val="window" lastClr="FFFFFF"/>
          </a:solidFill>
        </p:grpSpPr>
        <p:sp>
          <p:nvSpPr>
            <p:cNvPr id="74" name="Freeform 80"/>
            <p:cNvSpPr/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Freeform 81"/>
            <p:cNvSpPr/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Freeform 82"/>
            <p:cNvSpPr/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0" name="Freeform 6"/>
          <p:cNvSpPr/>
          <p:nvPr/>
        </p:nvSpPr>
        <p:spPr bwMode="auto">
          <a:xfrm rot="12075584">
            <a:off x="3912023" y="3538222"/>
            <a:ext cx="643467" cy="766233"/>
          </a:xfrm>
          <a:custGeom>
            <a:avLst/>
            <a:gdLst>
              <a:gd name="T0" fmla="*/ 339 w 596"/>
              <a:gd name="T1" fmla="*/ 115 h 709"/>
              <a:gd name="T2" fmla="*/ 596 w 596"/>
              <a:gd name="T3" fmla="*/ 410 h 709"/>
              <a:gd name="T4" fmla="*/ 298 w 596"/>
              <a:gd name="T5" fmla="*/ 709 h 709"/>
              <a:gd name="T6" fmla="*/ 0 w 596"/>
              <a:gd name="T7" fmla="*/ 410 h 709"/>
              <a:gd name="T8" fmla="*/ 255 w 596"/>
              <a:gd name="T9" fmla="*/ 115 h 709"/>
              <a:gd name="T10" fmla="*/ 296 w 596"/>
              <a:gd name="T11" fmla="*/ 0 h 709"/>
              <a:gd name="T12" fmla="*/ 339 w 596"/>
              <a:gd name="T13" fmla="*/ 115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6" h="709">
                <a:moveTo>
                  <a:pt x="339" y="115"/>
                </a:moveTo>
                <a:cubicBezTo>
                  <a:pt x="484" y="135"/>
                  <a:pt x="596" y="259"/>
                  <a:pt x="596" y="410"/>
                </a:cubicBezTo>
                <a:cubicBezTo>
                  <a:pt x="596" y="575"/>
                  <a:pt x="463" y="709"/>
                  <a:pt x="298" y="709"/>
                </a:cubicBezTo>
                <a:cubicBezTo>
                  <a:pt x="133" y="709"/>
                  <a:pt x="0" y="575"/>
                  <a:pt x="0" y="410"/>
                </a:cubicBezTo>
                <a:cubicBezTo>
                  <a:pt x="0" y="260"/>
                  <a:pt x="111" y="136"/>
                  <a:pt x="255" y="115"/>
                </a:cubicBezTo>
                <a:cubicBezTo>
                  <a:pt x="296" y="0"/>
                  <a:pt x="296" y="0"/>
                  <a:pt x="296" y="0"/>
                </a:cubicBezTo>
                <a:lnTo>
                  <a:pt x="339" y="115"/>
                </a:lnTo>
                <a:close/>
              </a:path>
            </a:pathLst>
          </a:custGeom>
          <a:solidFill>
            <a:srgbClr val="7BB8E1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0" name="Freeform 45"/>
          <p:cNvSpPr>
            <a:spLocks noEditPoints="1"/>
          </p:cNvSpPr>
          <p:nvPr/>
        </p:nvSpPr>
        <p:spPr bwMode="auto">
          <a:xfrm>
            <a:off x="4099348" y="3635588"/>
            <a:ext cx="287867" cy="372533"/>
          </a:xfrm>
          <a:custGeom>
            <a:avLst/>
            <a:gdLst>
              <a:gd name="T0" fmla="*/ 104 w 109"/>
              <a:gd name="T1" fmla="*/ 67 h 141"/>
              <a:gd name="T2" fmla="*/ 96 w 109"/>
              <a:gd name="T3" fmla="*/ 67 h 141"/>
              <a:gd name="T4" fmla="*/ 96 w 109"/>
              <a:gd name="T5" fmla="*/ 44 h 141"/>
              <a:gd name="T6" fmla="*/ 84 w 109"/>
              <a:gd name="T7" fmla="*/ 13 h 141"/>
              <a:gd name="T8" fmla="*/ 55 w 109"/>
              <a:gd name="T9" fmla="*/ 0 h 141"/>
              <a:gd name="T10" fmla="*/ 25 w 109"/>
              <a:gd name="T11" fmla="*/ 13 h 141"/>
              <a:gd name="T12" fmla="*/ 13 w 109"/>
              <a:gd name="T13" fmla="*/ 44 h 141"/>
              <a:gd name="T14" fmla="*/ 13 w 109"/>
              <a:gd name="T15" fmla="*/ 67 h 141"/>
              <a:gd name="T16" fmla="*/ 6 w 109"/>
              <a:gd name="T17" fmla="*/ 67 h 141"/>
              <a:gd name="T18" fmla="*/ 0 w 109"/>
              <a:gd name="T19" fmla="*/ 73 h 141"/>
              <a:gd name="T20" fmla="*/ 0 w 109"/>
              <a:gd name="T21" fmla="*/ 136 h 141"/>
              <a:gd name="T22" fmla="*/ 6 w 109"/>
              <a:gd name="T23" fmla="*/ 141 h 141"/>
              <a:gd name="T24" fmla="*/ 104 w 109"/>
              <a:gd name="T25" fmla="*/ 141 h 141"/>
              <a:gd name="T26" fmla="*/ 109 w 109"/>
              <a:gd name="T27" fmla="*/ 136 h 141"/>
              <a:gd name="T28" fmla="*/ 109 w 109"/>
              <a:gd name="T29" fmla="*/ 73 h 141"/>
              <a:gd name="T30" fmla="*/ 104 w 109"/>
              <a:gd name="T31" fmla="*/ 67 h 141"/>
              <a:gd name="T32" fmla="*/ 67 w 109"/>
              <a:gd name="T33" fmla="*/ 124 h 141"/>
              <a:gd name="T34" fmla="*/ 55 w 109"/>
              <a:gd name="T35" fmla="*/ 136 h 141"/>
              <a:gd name="T36" fmla="*/ 43 w 109"/>
              <a:gd name="T37" fmla="*/ 124 h 141"/>
              <a:gd name="T38" fmla="*/ 43 w 109"/>
              <a:gd name="T39" fmla="*/ 102 h 141"/>
              <a:gd name="T40" fmla="*/ 55 w 109"/>
              <a:gd name="T41" fmla="*/ 90 h 141"/>
              <a:gd name="T42" fmla="*/ 67 w 109"/>
              <a:gd name="T43" fmla="*/ 102 h 141"/>
              <a:gd name="T44" fmla="*/ 67 w 109"/>
              <a:gd name="T45" fmla="*/ 124 h 141"/>
              <a:gd name="T46" fmla="*/ 77 w 109"/>
              <a:gd name="T47" fmla="*/ 67 h 141"/>
              <a:gd name="T48" fmla="*/ 33 w 109"/>
              <a:gd name="T49" fmla="*/ 67 h 141"/>
              <a:gd name="T50" fmla="*/ 33 w 109"/>
              <a:gd name="T51" fmla="*/ 44 h 141"/>
              <a:gd name="T52" fmla="*/ 39 w 109"/>
              <a:gd name="T53" fmla="*/ 26 h 141"/>
              <a:gd name="T54" fmla="*/ 55 w 109"/>
              <a:gd name="T55" fmla="*/ 19 h 141"/>
              <a:gd name="T56" fmla="*/ 70 w 109"/>
              <a:gd name="T57" fmla="*/ 26 h 141"/>
              <a:gd name="T58" fmla="*/ 77 w 109"/>
              <a:gd name="T59" fmla="*/ 44 h 141"/>
              <a:gd name="T60" fmla="*/ 77 w 109"/>
              <a:gd name="T61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9" h="141">
                <a:moveTo>
                  <a:pt x="104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2"/>
                  <a:pt x="92" y="21"/>
                  <a:pt x="84" y="13"/>
                </a:cubicBezTo>
                <a:cubicBezTo>
                  <a:pt x="77" y="5"/>
                  <a:pt x="66" y="0"/>
                  <a:pt x="55" y="0"/>
                </a:cubicBezTo>
                <a:cubicBezTo>
                  <a:pt x="43" y="0"/>
                  <a:pt x="32" y="5"/>
                  <a:pt x="25" y="13"/>
                </a:cubicBezTo>
                <a:cubicBezTo>
                  <a:pt x="18" y="21"/>
                  <a:pt x="13" y="32"/>
                  <a:pt x="13" y="44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0" y="70"/>
                  <a:pt x="0" y="7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9"/>
                  <a:pt x="3" y="141"/>
                  <a:pt x="6" y="141"/>
                </a:cubicBezTo>
                <a:cubicBezTo>
                  <a:pt x="104" y="141"/>
                  <a:pt x="104" y="141"/>
                  <a:pt x="104" y="141"/>
                </a:cubicBezTo>
                <a:cubicBezTo>
                  <a:pt x="107" y="141"/>
                  <a:pt x="109" y="139"/>
                  <a:pt x="109" y="136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0"/>
                  <a:pt x="107" y="67"/>
                  <a:pt x="104" y="67"/>
                </a:cubicBezTo>
                <a:close/>
                <a:moveTo>
                  <a:pt x="67" y="124"/>
                </a:moveTo>
                <a:cubicBezTo>
                  <a:pt x="67" y="130"/>
                  <a:pt x="61" y="136"/>
                  <a:pt x="55" y="136"/>
                </a:cubicBezTo>
                <a:cubicBezTo>
                  <a:pt x="48" y="136"/>
                  <a:pt x="43" y="130"/>
                  <a:pt x="43" y="124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43" y="95"/>
                  <a:pt x="48" y="90"/>
                  <a:pt x="55" y="90"/>
                </a:cubicBezTo>
                <a:cubicBezTo>
                  <a:pt x="61" y="90"/>
                  <a:pt x="67" y="95"/>
                  <a:pt x="67" y="102"/>
                </a:cubicBezTo>
                <a:lnTo>
                  <a:pt x="67" y="124"/>
                </a:lnTo>
                <a:close/>
                <a:moveTo>
                  <a:pt x="77" y="67"/>
                </a:moveTo>
                <a:cubicBezTo>
                  <a:pt x="33" y="67"/>
                  <a:pt x="33" y="67"/>
                  <a:pt x="33" y="67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37"/>
                  <a:pt x="35" y="31"/>
                  <a:pt x="39" y="26"/>
                </a:cubicBezTo>
                <a:cubicBezTo>
                  <a:pt x="44" y="22"/>
                  <a:pt x="49" y="19"/>
                  <a:pt x="55" y="19"/>
                </a:cubicBezTo>
                <a:cubicBezTo>
                  <a:pt x="61" y="19"/>
                  <a:pt x="66" y="22"/>
                  <a:pt x="70" y="26"/>
                </a:cubicBezTo>
                <a:cubicBezTo>
                  <a:pt x="74" y="31"/>
                  <a:pt x="77" y="37"/>
                  <a:pt x="77" y="44"/>
                </a:cubicBezTo>
                <a:lnTo>
                  <a:pt x="77" y="6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1402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614170" y="1614170"/>
            <a:ext cx="9168765" cy="4307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1、状态码</a:t>
            </a:r>
          </a:p>
          <a:p>
            <a:endParaRPr lang="en-US" sz="500"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每次请求的响应结果都会向前端展示状态码，并加以文字信息描述，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方便排查解决问题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endParaRPr 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</a:t>
            </a:r>
          </a:p>
          <a:p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c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ode：4</a:t>
            </a:r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	message:”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无访问权限！！！</a:t>
            </a:r>
            <a:r>
              <a:rPr 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｝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sz="2400">
                <a:latin typeface="等线" panose="02010600030101010101" charset="-122"/>
                <a:cs typeface="Times New Roman" panose="02020603050405020304" charset="0"/>
                <a:sym typeface="+mn-ea"/>
              </a:rPr>
              <a:t> </a:t>
            </a:r>
          </a:p>
          <a:p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2、响应时间</a:t>
            </a:r>
          </a:p>
          <a:p>
            <a:endParaRPr lang="en-US" sz="500"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对所有接口的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异步响应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  <a:r>
              <a:rPr lang="zh-CN" sz="240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超时时间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，超时后抛出异常并返回对应状态码。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Freeform 29"/>
          <p:cNvSpPr>
            <a:spLocks noEditPoints="1"/>
          </p:cNvSpPr>
          <p:nvPr/>
        </p:nvSpPr>
        <p:spPr>
          <a:xfrm>
            <a:off x="3342958" y="467678"/>
            <a:ext cx="601662" cy="720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18" h="740">
                <a:moveTo>
                  <a:pt x="172" y="740"/>
                </a:moveTo>
                <a:lnTo>
                  <a:pt x="172" y="740"/>
                </a:lnTo>
                <a:lnTo>
                  <a:pt x="176" y="694"/>
                </a:lnTo>
                <a:lnTo>
                  <a:pt x="176" y="648"/>
                </a:lnTo>
                <a:lnTo>
                  <a:pt x="176" y="626"/>
                </a:lnTo>
                <a:lnTo>
                  <a:pt x="172" y="602"/>
                </a:lnTo>
                <a:lnTo>
                  <a:pt x="168" y="580"/>
                </a:lnTo>
                <a:lnTo>
                  <a:pt x="164" y="560"/>
                </a:lnTo>
                <a:lnTo>
                  <a:pt x="140" y="546"/>
                </a:lnTo>
                <a:lnTo>
                  <a:pt x="120" y="530"/>
                </a:lnTo>
                <a:lnTo>
                  <a:pt x="100" y="514"/>
                </a:lnTo>
                <a:lnTo>
                  <a:pt x="84" y="498"/>
                </a:lnTo>
                <a:lnTo>
                  <a:pt x="68" y="480"/>
                </a:lnTo>
                <a:lnTo>
                  <a:pt x="54" y="462"/>
                </a:lnTo>
                <a:lnTo>
                  <a:pt x="42" y="444"/>
                </a:lnTo>
                <a:lnTo>
                  <a:pt x="32" y="424"/>
                </a:lnTo>
                <a:lnTo>
                  <a:pt x="22" y="404"/>
                </a:lnTo>
                <a:lnTo>
                  <a:pt x="14" y="384"/>
                </a:lnTo>
                <a:lnTo>
                  <a:pt x="8" y="364"/>
                </a:lnTo>
                <a:lnTo>
                  <a:pt x="4" y="344"/>
                </a:lnTo>
                <a:lnTo>
                  <a:pt x="2" y="324"/>
                </a:lnTo>
                <a:lnTo>
                  <a:pt x="0" y="302"/>
                </a:lnTo>
                <a:lnTo>
                  <a:pt x="0" y="282"/>
                </a:lnTo>
                <a:lnTo>
                  <a:pt x="2" y="262"/>
                </a:lnTo>
                <a:lnTo>
                  <a:pt x="4" y="242"/>
                </a:lnTo>
                <a:lnTo>
                  <a:pt x="10" y="222"/>
                </a:lnTo>
                <a:lnTo>
                  <a:pt x="14" y="202"/>
                </a:lnTo>
                <a:lnTo>
                  <a:pt x="22" y="184"/>
                </a:lnTo>
                <a:lnTo>
                  <a:pt x="30" y="164"/>
                </a:lnTo>
                <a:lnTo>
                  <a:pt x="38" y="146"/>
                </a:lnTo>
                <a:lnTo>
                  <a:pt x="48" y="130"/>
                </a:lnTo>
                <a:lnTo>
                  <a:pt x="60" y="114"/>
                </a:lnTo>
                <a:lnTo>
                  <a:pt x="74" y="98"/>
                </a:lnTo>
                <a:lnTo>
                  <a:pt x="86" y="84"/>
                </a:lnTo>
                <a:lnTo>
                  <a:pt x="102" y="70"/>
                </a:lnTo>
                <a:lnTo>
                  <a:pt x="118" y="58"/>
                </a:lnTo>
                <a:lnTo>
                  <a:pt x="134" y="46"/>
                </a:lnTo>
                <a:lnTo>
                  <a:pt x="152" y="36"/>
                </a:lnTo>
                <a:lnTo>
                  <a:pt x="170" y="28"/>
                </a:lnTo>
                <a:lnTo>
                  <a:pt x="190" y="22"/>
                </a:lnTo>
                <a:lnTo>
                  <a:pt x="212" y="14"/>
                </a:lnTo>
                <a:lnTo>
                  <a:pt x="234" y="8"/>
                </a:lnTo>
                <a:lnTo>
                  <a:pt x="256" y="4"/>
                </a:lnTo>
                <a:lnTo>
                  <a:pt x="280" y="2"/>
                </a:lnTo>
                <a:lnTo>
                  <a:pt x="304" y="0"/>
                </a:lnTo>
                <a:lnTo>
                  <a:pt x="328" y="2"/>
                </a:lnTo>
                <a:lnTo>
                  <a:pt x="352" y="4"/>
                </a:lnTo>
                <a:lnTo>
                  <a:pt x="376" y="8"/>
                </a:lnTo>
                <a:lnTo>
                  <a:pt x="400" y="14"/>
                </a:lnTo>
                <a:lnTo>
                  <a:pt x="424" y="22"/>
                </a:lnTo>
                <a:lnTo>
                  <a:pt x="448" y="30"/>
                </a:lnTo>
                <a:lnTo>
                  <a:pt x="470" y="42"/>
                </a:lnTo>
                <a:lnTo>
                  <a:pt x="492" y="54"/>
                </a:lnTo>
                <a:lnTo>
                  <a:pt x="514" y="68"/>
                </a:lnTo>
                <a:lnTo>
                  <a:pt x="534" y="84"/>
                </a:lnTo>
                <a:lnTo>
                  <a:pt x="554" y="102"/>
                </a:lnTo>
                <a:lnTo>
                  <a:pt x="576" y="128"/>
                </a:lnTo>
                <a:lnTo>
                  <a:pt x="590" y="148"/>
                </a:lnTo>
                <a:lnTo>
                  <a:pt x="596" y="164"/>
                </a:lnTo>
                <a:lnTo>
                  <a:pt x="600" y="176"/>
                </a:lnTo>
                <a:lnTo>
                  <a:pt x="598" y="184"/>
                </a:lnTo>
                <a:lnTo>
                  <a:pt x="596" y="190"/>
                </a:lnTo>
                <a:lnTo>
                  <a:pt x="590" y="194"/>
                </a:lnTo>
                <a:lnTo>
                  <a:pt x="576" y="202"/>
                </a:lnTo>
                <a:lnTo>
                  <a:pt x="590" y="266"/>
                </a:lnTo>
                <a:lnTo>
                  <a:pt x="596" y="294"/>
                </a:lnTo>
                <a:lnTo>
                  <a:pt x="598" y="308"/>
                </a:lnTo>
                <a:lnTo>
                  <a:pt x="594" y="318"/>
                </a:lnTo>
                <a:lnTo>
                  <a:pt x="588" y="326"/>
                </a:lnTo>
                <a:lnTo>
                  <a:pt x="582" y="332"/>
                </a:lnTo>
                <a:lnTo>
                  <a:pt x="618" y="454"/>
                </a:lnTo>
                <a:lnTo>
                  <a:pt x="586" y="466"/>
                </a:lnTo>
                <a:lnTo>
                  <a:pt x="590" y="496"/>
                </a:lnTo>
                <a:lnTo>
                  <a:pt x="594" y="522"/>
                </a:lnTo>
                <a:lnTo>
                  <a:pt x="594" y="548"/>
                </a:lnTo>
                <a:lnTo>
                  <a:pt x="592" y="576"/>
                </a:lnTo>
                <a:lnTo>
                  <a:pt x="588" y="584"/>
                </a:lnTo>
                <a:lnTo>
                  <a:pt x="580" y="592"/>
                </a:lnTo>
                <a:lnTo>
                  <a:pt x="566" y="600"/>
                </a:lnTo>
                <a:lnTo>
                  <a:pt x="560" y="602"/>
                </a:lnTo>
                <a:lnTo>
                  <a:pt x="552" y="604"/>
                </a:lnTo>
                <a:lnTo>
                  <a:pt x="444" y="610"/>
                </a:lnTo>
                <a:lnTo>
                  <a:pt x="452" y="740"/>
                </a:lnTo>
                <a:lnTo>
                  <a:pt x="172" y="740"/>
                </a:lnTo>
                <a:close/>
                <a:moveTo>
                  <a:pt x="254" y="428"/>
                </a:moveTo>
                <a:lnTo>
                  <a:pt x="174" y="368"/>
                </a:lnTo>
                <a:lnTo>
                  <a:pt x="168" y="364"/>
                </a:lnTo>
                <a:lnTo>
                  <a:pt x="164" y="364"/>
                </a:lnTo>
                <a:lnTo>
                  <a:pt x="160" y="366"/>
                </a:lnTo>
                <a:lnTo>
                  <a:pt x="156" y="370"/>
                </a:lnTo>
                <a:lnTo>
                  <a:pt x="154" y="376"/>
                </a:lnTo>
                <a:lnTo>
                  <a:pt x="154" y="382"/>
                </a:lnTo>
                <a:lnTo>
                  <a:pt x="156" y="386"/>
                </a:lnTo>
                <a:lnTo>
                  <a:pt x="160" y="392"/>
                </a:lnTo>
                <a:lnTo>
                  <a:pt x="240" y="452"/>
                </a:lnTo>
                <a:lnTo>
                  <a:pt x="244" y="454"/>
                </a:lnTo>
                <a:lnTo>
                  <a:pt x="250" y="454"/>
                </a:lnTo>
                <a:lnTo>
                  <a:pt x="254" y="452"/>
                </a:lnTo>
                <a:lnTo>
                  <a:pt x="258" y="448"/>
                </a:lnTo>
                <a:lnTo>
                  <a:pt x="260" y="444"/>
                </a:lnTo>
                <a:lnTo>
                  <a:pt x="260" y="438"/>
                </a:lnTo>
                <a:lnTo>
                  <a:pt x="258" y="432"/>
                </a:lnTo>
                <a:lnTo>
                  <a:pt x="254" y="428"/>
                </a:lnTo>
                <a:close/>
                <a:moveTo>
                  <a:pt x="436" y="248"/>
                </a:moveTo>
                <a:lnTo>
                  <a:pt x="486" y="248"/>
                </a:lnTo>
                <a:lnTo>
                  <a:pt x="486" y="226"/>
                </a:lnTo>
                <a:lnTo>
                  <a:pt x="436" y="226"/>
                </a:lnTo>
                <a:lnTo>
                  <a:pt x="436" y="248"/>
                </a:lnTo>
                <a:close/>
                <a:moveTo>
                  <a:pt x="252" y="116"/>
                </a:moveTo>
                <a:lnTo>
                  <a:pt x="226" y="72"/>
                </a:lnTo>
                <a:lnTo>
                  <a:pt x="206" y="84"/>
                </a:lnTo>
                <a:lnTo>
                  <a:pt x="232" y="128"/>
                </a:lnTo>
                <a:lnTo>
                  <a:pt x="252" y="116"/>
                </a:lnTo>
                <a:close/>
                <a:moveTo>
                  <a:pt x="318" y="104"/>
                </a:moveTo>
                <a:lnTo>
                  <a:pt x="318" y="54"/>
                </a:lnTo>
                <a:lnTo>
                  <a:pt x="296" y="54"/>
                </a:lnTo>
                <a:lnTo>
                  <a:pt x="296" y="104"/>
                </a:lnTo>
                <a:lnTo>
                  <a:pt x="318" y="104"/>
                </a:lnTo>
                <a:close/>
                <a:moveTo>
                  <a:pt x="426" y="182"/>
                </a:moveTo>
                <a:lnTo>
                  <a:pt x="468" y="156"/>
                </a:lnTo>
                <a:lnTo>
                  <a:pt x="458" y="136"/>
                </a:lnTo>
                <a:lnTo>
                  <a:pt x="414" y="162"/>
                </a:lnTo>
                <a:lnTo>
                  <a:pt x="426" y="182"/>
                </a:lnTo>
                <a:close/>
                <a:moveTo>
                  <a:pt x="382" y="128"/>
                </a:moveTo>
                <a:lnTo>
                  <a:pt x="408" y="86"/>
                </a:lnTo>
                <a:lnTo>
                  <a:pt x="388" y="74"/>
                </a:lnTo>
                <a:lnTo>
                  <a:pt x="362" y="118"/>
                </a:lnTo>
                <a:lnTo>
                  <a:pt x="382" y="128"/>
                </a:lnTo>
                <a:close/>
                <a:moveTo>
                  <a:pt x="274" y="394"/>
                </a:moveTo>
                <a:lnTo>
                  <a:pt x="194" y="332"/>
                </a:lnTo>
                <a:lnTo>
                  <a:pt x="188" y="330"/>
                </a:lnTo>
                <a:lnTo>
                  <a:pt x="184" y="330"/>
                </a:lnTo>
                <a:lnTo>
                  <a:pt x="180" y="332"/>
                </a:lnTo>
                <a:lnTo>
                  <a:pt x="176" y="336"/>
                </a:lnTo>
                <a:lnTo>
                  <a:pt x="174" y="342"/>
                </a:lnTo>
                <a:lnTo>
                  <a:pt x="174" y="348"/>
                </a:lnTo>
                <a:lnTo>
                  <a:pt x="176" y="352"/>
                </a:lnTo>
                <a:lnTo>
                  <a:pt x="180" y="356"/>
                </a:lnTo>
                <a:lnTo>
                  <a:pt x="260" y="418"/>
                </a:lnTo>
                <a:lnTo>
                  <a:pt x="264" y="420"/>
                </a:lnTo>
                <a:lnTo>
                  <a:pt x="270" y="420"/>
                </a:lnTo>
                <a:lnTo>
                  <a:pt x="274" y="418"/>
                </a:lnTo>
                <a:lnTo>
                  <a:pt x="278" y="414"/>
                </a:lnTo>
                <a:lnTo>
                  <a:pt x="280" y="408"/>
                </a:lnTo>
                <a:lnTo>
                  <a:pt x="280" y="402"/>
                </a:lnTo>
                <a:lnTo>
                  <a:pt x="278" y="398"/>
                </a:lnTo>
                <a:lnTo>
                  <a:pt x="274" y="394"/>
                </a:lnTo>
                <a:close/>
                <a:moveTo>
                  <a:pt x="354" y="156"/>
                </a:moveTo>
                <a:lnTo>
                  <a:pt x="354" y="156"/>
                </a:lnTo>
                <a:lnTo>
                  <a:pt x="336" y="148"/>
                </a:lnTo>
                <a:lnTo>
                  <a:pt x="316" y="142"/>
                </a:lnTo>
                <a:lnTo>
                  <a:pt x="298" y="142"/>
                </a:lnTo>
                <a:lnTo>
                  <a:pt x="280" y="144"/>
                </a:lnTo>
                <a:lnTo>
                  <a:pt x="262" y="150"/>
                </a:lnTo>
                <a:lnTo>
                  <a:pt x="248" y="158"/>
                </a:lnTo>
                <a:lnTo>
                  <a:pt x="234" y="170"/>
                </a:lnTo>
                <a:lnTo>
                  <a:pt x="224" y="184"/>
                </a:lnTo>
                <a:lnTo>
                  <a:pt x="218" y="194"/>
                </a:lnTo>
                <a:lnTo>
                  <a:pt x="216" y="202"/>
                </a:lnTo>
                <a:lnTo>
                  <a:pt x="214" y="218"/>
                </a:lnTo>
                <a:lnTo>
                  <a:pt x="212" y="236"/>
                </a:lnTo>
                <a:lnTo>
                  <a:pt x="214" y="254"/>
                </a:lnTo>
                <a:lnTo>
                  <a:pt x="216" y="270"/>
                </a:lnTo>
                <a:lnTo>
                  <a:pt x="216" y="288"/>
                </a:lnTo>
                <a:lnTo>
                  <a:pt x="214" y="306"/>
                </a:lnTo>
                <a:lnTo>
                  <a:pt x="208" y="324"/>
                </a:lnTo>
                <a:lnTo>
                  <a:pt x="282" y="366"/>
                </a:lnTo>
                <a:lnTo>
                  <a:pt x="294" y="352"/>
                </a:lnTo>
                <a:lnTo>
                  <a:pt x="308" y="342"/>
                </a:lnTo>
                <a:lnTo>
                  <a:pt x="322" y="332"/>
                </a:lnTo>
                <a:lnTo>
                  <a:pt x="338" y="326"/>
                </a:lnTo>
                <a:lnTo>
                  <a:pt x="354" y="318"/>
                </a:lnTo>
                <a:lnTo>
                  <a:pt x="370" y="310"/>
                </a:lnTo>
                <a:lnTo>
                  <a:pt x="384" y="298"/>
                </a:lnTo>
                <a:lnTo>
                  <a:pt x="390" y="292"/>
                </a:lnTo>
                <a:lnTo>
                  <a:pt x="394" y="284"/>
                </a:lnTo>
                <a:lnTo>
                  <a:pt x="402" y="266"/>
                </a:lnTo>
                <a:lnTo>
                  <a:pt x="406" y="250"/>
                </a:lnTo>
                <a:lnTo>
                  <a:pt x="404" y="232"/>
                </a:lnTo>
                <a:lnTo>
                  <a:pt x="402" y="214"/>
                </a:lnTo>
                <a:lnTo>
                  <a:pt x="394" y="196"/>
                </a:lnTo>
                <a:lnTo>
                  <a:pt x="384" y="182"/>
                </a:lnTo>
                <a:lnTo>
                  <a:pt x="370" y="168"/>
                </a:lnTo>
                <a:lnTo>
                  <a:pt x="354" y="156"/>
                </a:lnTo>
                <a:close/>
                <a:moveTo>
                  <a:pt x="168" y="408"/>
                </a:moveTo>
                <a:lnTo>
                  <a:pt x="168" y="408"/>
                </a:lnTo>
                <a:lnTo>
                  <a:pt x="166" y="414"/>
                </a:lnTo>
                <a:lnTo>
                  <a:pt x="166" y="420"/>
                </a:lnTo>
                <a:lnTo>
                  <a:pt x="166" y="432"/>
                </a:lnTo>
                <a:lnTo>
                  <a:pt x="172" y="442"/>
                </a:lnTo>
                <a:lnTo>
                  <a:pt x="176" y="448"/>
                </a:lnTo>
                <a:lnTo>
                  <a:pt x="182" y="452"/>
                </a:lnTo>
                <a:lnTo>
                  <a:pt x="192" y="456"/>
                </a:lnTo>
                <a:lnTo>
                  <a:pt x="202" y="456"/>
                </a:lnTo>
                <a:lnTo>
                  <a:pt x="212" y="452"/>
                </a:lnTo>
                <a:lnTo>
                  <a:pt x="220" y="448"/>
                </a:lnTo>
                <a:lnTo>
                  <a:pt x="168" y="408"/>
                </a:lnTo>
                <a:close/>
              </a:path>
            </a:pathLst>
          </a:custGeom>
          <a:solidFill>
            <a:srgbClr val="2C344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50813" y="1585595"/>
            <a:ext cx="1402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900555" y="488950"/>
            <a:ext cx="9408795" cy="6677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3、数据库访问</a:t>
            </a:r>
          </a:p>
          <a:p>
            <a:endParaRPr lang="en-US" sz="500" dirty="0"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当查询、更新、插入等</a:t>
            </a:r>
            <a:r>
              <a:rPr lang="zh-CN" sz="2400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操作超过一定数目时抛出异常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，并返回相应状态码，以保证数据库安全。</a:t>
            </a:r>
            <a:endParaRPr lang="en-US" sz="2400" dirty="0">
              <a:solidFill>
                <a:srgbClr val="333333"/>
              </a:solidFill>
              <a:latin typeface="Consolas" panose="020B0609020204030204" charset="0"/>
              <a:ea typeface="等线" panose="02010600030101010101" charset="-122"/>
              <a:cs typeface="Times New Roman" panose="02020603050405020304" charset="0"/>
              <a:sym typeface="+mn-ea"/>
            </a:endParaRPr>
          </a:p>
          <a:p>
            <a:r>
              <a:rPr lang="en-US" sz="2400" dirty="0">
                <a:solidFill>
                  <a:srgbClr val="333333"/>
                </a:solidFill>
                <a:latin typeface="Consolas" panose="020B0609020204030204" charset="0"/>
                <a:ea typeface="等线" panose="02010600030101010101" charset="-122"/>
                <a:cs typeface="Times New Roman" panose="02020603050405020304" charset="0"/>
                <a:sym typeface="+mn-ea"/>
              </a:rPr>
              <a:t> </a:t>
            </a:r>
          </a:p>
          <a:p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4、输入问题</a:t>
            </a:r>
          </a:p>
          <a:p>
            <a:endParaRPr lang="en-US" sz="500" dirty="0">
              <a:solidFill>
                <a:srgbClr val="333333"/>
              </a:solidFill>
              <a:latin typeface="Consolas" panose="020B0609020204030204" charset="0"/>
              <a:ea typeface="等线" panose="02010600030101010101" charset="-122"/>
              <a:cs typeface="Times New Roman" panose="02020603050405020304" charset="0"/>
              <a:sym typeface="+mn-ea"/>
            </a:endParaRPr>
          </a:p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对所有输入内容进行检测限制，对于</a:t>
            </a:r>
            <a:r>
              <a:rPr lang="zh-CN" altLang="en-US" sz="2400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超出输入范围或不符合输入要求的内容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，进行提示或是异常处理。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5、数据转换</a:t>
            </a:r>
          </a:p>
          <a:p>
            <a:endParaRPr lang="en-US" sz="500" dirty="0">
              <a:solidFill>
                <a:srgbClr val="000000"/>
              </a:solidFill>
              <a:latin typeface="Helvetica" charset="0"/>
              <a:sym typeface="+mn-ea"/>
            </a:endParaRPr>
          </a:p>
          <a:p>
            <a:r>
              <a:rPr lang="zh-CN" altLang="en-US" sz="2400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对数据格式转换的处理，需要明确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：数据转换前后的格式、转换规则、是否有数据在转换时需要特殊处理，如边界值等。</a:t>
            </a:r>
          </a:p>
          <a:p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6、模块设计</a:t>
            </a:r>
          </a:p>
          <a:p>
            <a:endParaRPr lang="zh-CN" sz="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对功能模块进行设计时，遵循</a:t>
            </a:r>
            <a:r>
              <a:rPr lang="zh-CN" sz="2400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高内聚低耦合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的原则，保证</a:t>
            </a:r>
            <a:r>
              <a:rPr lang="zh-CN" sz="2400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各模块功能独立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6038710" y="2303297"/>
            <a:ext cx="4698456" cy="184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回答需求分析答辩问题</a:t>
            </a:r>
            <a:endParaRPr lang="zh-CN" altLang="en-US" sz="5690" b="1" dirty="0">
              <a:solidFill>
                <a:srgbClr val="2C344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2"/>
          <p:cNvSpPr/>
          <p:nvPr/>
        </p:nvSpPr>
        <p:spPr bwMode="auto">
          <a:xfrm>
            <a:off x="1608509" y="40624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1F608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 descr="改进后的类图1"/>
          <p:cNvPicPr>
            <a:picLocks noChangeAspect="1"/>
          </p:cNvPicPr>
          <p:nvPr/>
        </p:nvPicPr>
        <p:blipFill>
          <a:blip r:embed="rId2"/>
          <a:srcRect t="42354" r="17066" b="-2350"/>
          <a:stretch>
            <a:fillRect/>
          </a:stretch>
        </p:blipFill>
        <p:spPr>
          <a:xfrm>
            <a:off x="1391285" y="2020570"/>
            <a:ext cx="9596120" cy="5146675"/>
          </a:xfrm>
          <a:prstGeom prst="rect">
            <a:avLst/>
          </a:prstGeom>
        </p:spPr>
      </p:pic>
      <p:sp>
        <p:nvSpPr>
          <p:cNvPr id="8" name="Freeform 12"/>
          <p:cNvSpPr/>
          <p:nvPr/>
        </p:nvSpPr>
        <p:spPr bwMode="auto">
          <a:xfrm flipH="1" flipV="1">
            <a:off x="10249469" y="138349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1F608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1976804" y="695041"/>
            <a:ext cx="8545239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问题一：前一次有提到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将任务按照类别进行分类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，目前的类图支持这个功能吗？类似的，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活动也是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如此，是否支持？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8740" y="3833495"/>
            <a:ext cx="982980" cy="271145"/>
          </a:xfrm>
          <a:prstGeom prst="rect">
            <a:avLst/>
          </a:prstGeom>
          <a:noFill/>
          <a:ln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43830" y="3461385"/>
            <a:ext cx="982980" cy="271145"/>
          </a:xfrm>
          <a:prstGeom prst="rect">
            <a:avLst/>
          </a:prstGeom>
          <a:noFill/>
          <a:ln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08455" y="4000500"/>
            <a:ext cx="982980" cy="271145"/>
          </a:xfrm>
          <a:prstGeom prst="rect">
            <a:avLst/>
          </a:prstGeom>
          <a:noFill/>
          <a:ln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22795" y="6271895"/>
            <a:ext cx="1456690" cy="295910"/>
          </a:xfrm>
          <a:prstGeom prst="rect">
            <a:avLst/>
          </a:prstGeom>
          <a:noFill/>
          <a:ln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91"/>
          <p:cNvSpPr txBox="1"/>
          <p:nvPr/>
        </p:nvSpPr>
        <p:spPr>
          <a:xfrm>
            <a:off x="1781493" y="-707390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52395" y="4991735"/>
            <a:ext cx="7193280" cy="614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500" b="1">
              <a:solidFill>
                <a:srgbClr val="007B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现可以通过类别字段进行分类，标签用于搜索时筛选</a:t>
            </a:r>
          </a:p>
          <a:p>
            <a:endParaRPr lang="en-US" altLang="zh-CN" sz="500" b="1">
              <a:solidFill>
                <a:srgbClr val="007B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36679 0.15278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39492 -0.11018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2"/>
          <p:cNvSpPr/>
          <p:nvPr/>
        </p:nvSpPr>
        <p:spPr bwMode="auto">
          <a:xfrm>
            <a:off x="1608509" y="154543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980B9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2410509" y="1815816"/>
            <a:ext cx="8545239" cy="85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问题二：需求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适当泛化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，以留出将来扩展的余地。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sp>
        <p:nvSpPr>
          <p:cNvPr id="2" name="Freeform 12"/>
          <p:cNvSpPr/>
          <p:nvPr/>
        </p:nvSpPr>
        <p:spPr bwMode="auto">
          <a:xfrm flipH="1" flipV="1">
            <a:off x="10232959" y="222550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980B9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99360" y="3187700"/>
            <a:ext cx="719328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 b="1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已添加✔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物品信息与任务信息列表、抽象列表接口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收信箱、收藏夹抽象接口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抽象消息类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36679 0.15278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39492 -0.11018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/>
      <p:bldP spid="2" grpId="0" bldLvl="0" animBg="1"/>
      <p:bldP spid="2" grpId="1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改进后的类图1"/>
          <p:cNvPicPr>
            <a:picLocks noChangeAspect="1"/>
          </p:cNvPicPr>
          <p:nvPr/>
        </p:nvPicPr>
        <p:blipFill>
          <a:blip r:embed="rId2"/>
          <a:srcRect r="17658" b="52471"/>
          <a:stretch>
            <a:fillRect/>
          </a:stretch>
        </p:blipFill>
        <p:spPr>
          <a:xfrm>
            <a:off x="420370" y="1473200"/>
            <a:ext cx="11561445" cy="4947920"/>
          </a:xfrm>
          <a:prstGeom prst="rect">
            <a:avLst/>
          </a:prstGeom>
        </p:spPr>
      </p:pic>
      <p:sp>
        <p:nvSpPr>
          <p:cNvPr id="24586" name="文本框 91"/>
          <p:cNvSpPr txBox="1"/>
          <p:nvPr/>
        </p:nvSpPr>
        <p:spPr>
          <a:xfrm>
            <a:off x="1603693" y="486410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改进类图</a:t>
            </a:r>
          </a:p>
        </p:txBody>
      </p:sp>
      <p:sp>
        <p:nvSpPr>
          <p:cNvPr id="2" name="矩形 1"/>
          <p:cNvSpPr/>
          <p:nvPr/>
        </p:nvSpPr>
        <p:spPr>
          <a:xfrm>
            <a:off x="2035175" y="2101850"/>
            <a:ext cx="1830070" cy="1320800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61915" y="1636395"/>
            <a:ext cx="1830070" cy="1320800"/>
          </a:xfrm>
          <a:prstGeom prst="rect">
            <a:avLst/>
          </a:prstGeom>
          <a:noFill/>
          <a:ln w="38100"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2015" y="2101850"/>
            <a:ext cx="1830070" cy="1320800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2170" y="3956685"/>
            <a:ext cx="1908175" cy="1522095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84715" y="3957320"/>
            <a:ext cx="1897380" cy="1646555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改进后的类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15" y="-170815"/>
            <a:ext cx="9311640" cy="7011035"/>
          </a:xfrm>
          <a:prstGeom prst="rect">
            <a:avLst/>
          </a:prstGeom>
        </p:spPr>
      </p:pic>
      <p:sp>
        <p:nvSpPr>
          <p:cNvPr id="24586" name="文本框 91"/>
          <p:cNvSpPr txBox="1"/>
          <p:nvPr/>
        </p:nvSpPr>
        <p:spPr>
          <a:xfrm>
            <a:off x="203518" y="1654175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改进类图</a:t>
            </a:r>
          </a:p>
        </p:txBody>
      </p:sp>
      <p:sp>
        <p:nvSpPr>
          <p:cNvPr id="2" name="矩形 1"/>
          <p:cNvSpPr/>
          <p:nvPr/>
        </p:nvSpPr>
        <p:spPr>
          <a:xfrm>
            <a:off x="3629025" y="64770"/>
            <a:ext cx="1499870" cy="906145"/>
          </a:xfrm>
          <a:prstGeom prst="rect">
            <a:avLst/>
          </a:prstGeom>
          <a:noFill/>
          <a:ln w="38100"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60385" y="22860"/>
            <a:ext cx="1499870" cy="878840"/>
          </a:xfrm>
          <a:prstGeom prst="rect">
            <a:avLst/>
          </a:prstGeom>
          <a:noFill/>
          <a:ln w="38100"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83890" y="2987675"/>
            <a:ext cx="1127760" cy="948055"/>
          </a:xfrm>
          <a:prstGeom prst="rect">
            <a:avLst/>
          </a:prstGeom>
          <a:noFill/>
          <a:ln w="38100">
            <a:solidFill>
              <a:srgbClr val="FF8533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99505" y="1591310"/>
            <a:ext cx="5013325" cy="1168400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2578784" y="-827689"/>
            <a:ext cx="854523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增加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xxxx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接口，把收藏夹根据类别细分成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种收藏夹</a:t>
            </a: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1"/>
          <p:cNvSpPr txBox="1"/>
          <p:nvPr/>
        </p:nvSpPr>
        <p:spPr>
          <a:xfrm>
            <a:off x="3293794" y="1723741"/>
            <a:ext cx="8545239" cy="132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问题三：建议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用例图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分层描述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zh-CN" altLang="en-US" sz="2400">
                <a:sym typeface="+mn-ea"/>
              </a:rPr>
              <a:t>	</a:t>
            </a:r>
            <a:endParaRPr lang="zh-CN" altLang="en-US" sz="2400"/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sp>
        <p:nvSpPr>
          <p:cNvPr id="3" name="Freeform 12"/>
          <p:cNvSpPr/>
          <p:nvPr/>
        </p:nvSpPr>
        <p:spPr bwMode="auto">
          <a:xfrm>
            <a:off x="1608665" y="1545782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58A6D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Freeform 12"/>
          <p:cNvSpPr/>
          <p:nvPr/>
        </p:nvSpPr>
        <p:spPr bwMode="auto">
          <a:xfrm flipH="1" flipV="1">
            <a:off x="10191840" y="2011228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58A6D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 descr="JM@M1W3[3PC$FB[ZK9KFS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3502660"/>
            <a:ext cx="10010775" cy="2562225"/>
          </a:xfrm>
          <a:prstGeom prst="rect">
            <a:avLst/>
          </a:prstGeom>
        </p:spPr>
      </p:pic>
      <p:sp>
        <p:nvSpPr>
          <p:cNvPr id="5" name="TextBox 41"/>
          <p:cNvSpPr txBox="1"/>
          <p:nvPr/>
        </p:nvSpPr>
        <p:spPr>
          <a:xfrm>
            <a:off x="3726229" y="2627346"/>
            <a:ext cx="854523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 b="1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已将所有用例图按功能划分✔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3668 0.15277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39492 -0.11019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ldLvl="0" animBg="1"/>
      <p:bldP spid="3" grpId="1" bldLvl="0" animBg="1"/>
      <p:bldP spid="4" grpId="0" bldLvl="0" animBg="1"/>
      <p:bldP spid="4" grpId="1" bldLvl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3434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体系结构设计策略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805555" y="1886585"/>
            <a:ext cx="3655060" cy="3655060"/>
            <a:chOff x="5258" y="581"/>
            <a:chExt cx="8167" cy="8167"/>
          </a:xfrm>
        </p:grpSpPr>
        <p:sp>
          <p:nvSpPr>
            <p:cNvPr id="29698" name="椭圆 1"/>
            <p:cNvSpPr/>
            <p:nvPr/>
          </p:nvSpPr>
          <p:spPr>
            <a:xfrm>
              <a:off x="6523" y="1846"/>
              <a:ext cx="6903" cy="6903"/>
            </a:xfrm>
            <a:prstGeom prst="ellipse">
              <a:avLst/>
            </a:prstGeom>
            <a:noFill/>
            <a:ln w="38100" cap="flat" cmpd="sng">
              <a:solidFill>
                <a:srgbClr val="1C2E4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99" name="椭圆 2"/>
            <p:cNvSpPr/>
            <p:nvPr/>
          </p:nvSpPr>
          <p:spPr>
            <a:xfrm>
              <a:off x="5258" y="4381"/>
              <a:ext cx="2533" cy="2533"/>
            </a:xfrm>
            <a:prstGeom prst="ellipse">
              <a:avLst/>
            </a:prstGeom>
            <a:solidFill>
              <a:srgbClr val="1C2E48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00" name="椭圆 11"/>
            <p:cNvSpPr/>
            <p:nvPr/>
          </p:nvSpPr>
          <p:spPr>
            <a:xfrm>
              <a:off x="9428" y="581"/>
              <a:ext cx="2533" cy="2533"/>
            </a:xfrm>
            <a:prstGeom prst="ellipse">
              <a:avLst/>
            </a:prstGeom>
            <a:solidFill>
              <a:srgbClr val="2194B3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01" name="椭圆 12"/>
            <p:cNvSpPr/>
            <p:nvPr/>
          </p:nvSpPr>
          <p:spPr>
            <a:xfrm>
              <a:off x="10893" y="6144"/>
              <a:ext cx="2533" cy="2532"/>
            </a:xfrm>
            <a:prstGeom prst="ellipse">
              <a:avLst/>
            </a:prstGeom>
            <a:solidFill>
              <a:srgbClr val="2C3441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02" name="Freeform 116"/>
            <p:cNvSpPr>
              <a:spLocks noEditPoints="1"/>
            </p:cNvSpPr>
            <p:nvPr/>
          </p:nvSpPr>
          <p:spPr>
            <a:xfrm>
              <a:off x="5828" y="5299"/>
              <a:ext cx="1393" cy="80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2" h="158">
                  <a:moveTo>
                    <a:pt x="238" y="36"/>
                  </a:moveTo>
                  <a:lnTo>
                    <a:pt x="238" y="36"/>
                  </a:lnTo>
                  <a:lnTo>
                    <a:pt x="246" y="40"/>
                  </a:lnTo>
                  <a:lnTo>
                    <a:pt x="252" y="44"/>
                  </a:lnTo>
                  <a:lnTo>
                    <a:pt x="258" y="50"/>
                  </a:lnTo>
                  <a:lnTo>
                    <a:pt x="262" y="58"/>
                  </a:lnTo>
                  <a:lnTo>
                    <a:pt x="266" y="66"/>
                  </a:lnTo>
                  <a:lnTo>
                    <a:pt x="270" y="76"/>
                  </a:lnTo>
                  <a:lnTo>
                    <a:pt x="272" y="86"/>
                  </a:lnTo>
                  <a:lnTo>
                    <a:pt x="272" y="96"/>
                  </a:lnTo>
                  <a:lnTo>
                    <a:pt x="272" y="110"/>
                  </a:lnTo>
                  <a:lnTo>
                    <a:pt x="268" y="122"/>
                  </a:lnTo>
                  <a:lnTo>
                    <a:pt x="242" y="126"/>
                  </a:lnTo>
                  <a:lnTo>
                    <a:pt x="214" y="126"/>
                  </a:lnTo>
                  <a:lnTo>
                    <a:pt x="214" y="120"/>
                  </a:lnTo>
                  <a:lnTo>
                    <a:pt x="212" y="100"/>
                  </a:lnTo>
                  <a:lnTo>
                    <a:pt x="216" y="102"/>
                  </a:lnTo>
                  <a:lnTo>
                    <a:pt x="220" y="104"/>
                  </a:lnTo>
                  <a:lnTo>
                    <a:pt x="220" y="108"/>
                  </a:lnTo>
                  <a:lnTo>
                    <a:pt x="226" y="108"/>
                  </a:lnTo>
                  <a:lnTo>
                    <a:pt x="226" y="104"/>
                  </a:lnTo>
                  <a:lnTo>
                    <a:pt x="232" y="102"/>
                  </a:lnTo>
                  <a:lnTo>
                    <a:pt x="234" y="100"/>
                  </a:lnTo>
                  <a:lnTo>
                    <a:pt x="238" y="96"/>
                  </a:lnTo>
                  <a:lnTo>
                    <a:pt x="238" y="90"/>
                  </a:lnTo>
                  <a:lnTo>
                    <a:pt x="236" y="84"/>
                  </a:lnTo>
                  <a:lnTo>
                    <a:pt x="234" y="80"/>
                  </a:lnTo>
                  <a:lnTo>
                    <a:pt x="228" y="74"/>
                  </a:lnTo>
                  <a:lnTo>
                    <a:pt x="222" y="70"/>
                  </a:lnTo>
                  <a:lnTo>
                    <a:pt x="220" y="66"/>
                  </a:lnTo>
                  <a:lnTo>
                    <a:pt x="222" y="64"/>
                  </a:lnTo>
                  <a:lnTo>
                    <a:pt x="224" y="64"/>
                  </a:lnTo>
                  <a:lnTo>
                    <a:pt x="224" y="68"/>
                  </a:lnTo>
                  <a:lnTo>
                    <a:pt x="224" y="70"/>
                  </a:lnTo>
                  <a:lnTo>
                    <a:pt x="236" y="70"/>
                  </a:lnTo>
                  <a:lnTo>
                    <a:pt x="236" y="68"/>
                  </a:lnTo>
                  <a:lnTo>
                    <a:pt x="236" y="64"/>
                  </a:lnTo>
                  <a:lnTo>
                    <a:pt x="234" y="60"/>
                  </a:lnTo>
                  <a:lnTo>
                    <a:pt x="230" y="58"/>
                  </a:lnTo>
                  <a:lnTo>
                    <a:pt x="226" y="56"/>
                  </a:lnTo>
                  <a:lnTo>
                    <a:pt x="226" y="54"/>
                  </a:lnTo>
                  <a:lnTo>
                    <a:pt x="220" y="54"/>
                  </a:lnTo>
                  <a:lnTo>
                    <a:pt x="220" y="56"/>
                  </a:lnTo>
                  <a:lnTo>
                    <a:pt x="216" y="58"/>
                  </a:lnTo>
                  <a:lnTo>
                    <a:pt x="212" y="60"/>
                  </a:lnTo>
                  <a:lnTo>
                    <a:pt x="210" y="64"/>
                  </a:lnTo>
                  <a:lnTo>
                    <a:pt x="208" y="68"/>
                  </a:lnTo>
                  <a:lnTo>
                    <a:pt x="210" y="74"/>
                  </a:lnTo>
                  <a:lnTo>
                    <a:pt x="214" y="80"/>
                  </a:lnTo>
                  <a:lnTo>
                    <a:pt x="220" y="84"/>
                  </a:lnTo>
                  <a:lnTo>
                    <a:pt x="224" y="88"/>
                  </a:lnTo>
                  <a:lnTo>
                    <a:pt x="224" y="94"/>
                  </a:lnTo>
                  <a:lnTo>
                    <a:pt x="224" y="96"/>
                  </a:lnTo>
                  <a:lnTo>
                    <a:pt x="222" y="96"/>
                  </a:lnTo>
                  <a:lnTo>
                    <a:pt x="220" y="96"/>
                  </a:lnTo>
                  <a:lnTo>
                    <a:pt x="220" y="90"/>
                  </a:lnTo>
                  <a:lnTo>
                    <a:pt x="220" y="86"/>
                  </a:lnTo>
                  <a:lnTo>
                    <a:pt x="210" y="86"/>
                  </a:lnTo>
                  <a:lnTo>
                    <a:pt x="202" y="68"/>
                  </a:lnTo>
                  <a:lnTo>
                    <a:pt x="196" y="58"/>
                  </a:lnTo>
                  <a:lnTo>
                    <a:pt x="190" y="50"/>
                  </a:lnTo>
                  <a:lnTo>
                    <a:pt x="196" y="42"/>
                  </a:lnTo>
                  <a:lnTo>
                    <a:pt x="206" y="36"/>
                  </a:lnTo>
                  <a:lnTo>
                    <a:pt x="206" y="28"/>
                  </a:lnTo>
                  <a:lnTo>
                    <a:pt x="208" y="28"/>
                  </a:lnTo>
                  <a:lnTo>
                    <a:pt x="198" y="6"/>
                  </a:lnTo>
                  <a:lnTo>
                    <a:pt x="212" y="2"/>
                  </a:lnTo>
                  <a:lnTo>
                    <a:pt x="214" y="10"/>
                  </a:lnTo>
                  <a:lnTo>
                    <a:pt x="218" y="2"/>
                  </a:lnTo>
                  <a:lnTo>
                    <a:pt x="230" y="4"/>
                  </a:lnTo>
                  <a:lnTo>
                    <a:pt x="228" y="12"/>
                  </a:lnTo>
                  <a:lnTo>
                    <a:pt x="236" y="2"/>
                  </a:lnTo>
                  <a:lnTo>
                    <a:pt x="246" y="8"/>
                  </a:lnTo>
                  <a:lnTo>
                    <a:pt x="236" y="28"/>
                  </a:lnTo>
                  <a:lnTo>
                    <a:pt x="238" y="28"/>
                  </a:lnTo>
                  <a:lnTo>
                    <a:pt x="238" y="36"/>
                  </a:lnTo>
                  <a:close/>
                  <a:moveTo>
                    <a:pt x="64" y="36"/>
                  </a:moveTo>
                  <a:lnTo>
                    <a:pt x="64" y="36"/>
                  </a:lnTo>
                  <a:lnTo>
                    <a:pt x="76" y="42"/>
                  </a:lnTo>
                  <a:lnTo>
                    <a:pt x="84" y="52"/>
                  </a:lnTo>
                  <a:lnTo>
                    <a:pt x="74" y="66"/>
                  </a:lnTo>
                  <a:lnTo>
                    <a:pt x="68" y="84"/>
                  </a:lnTo>
                  <a:lnTo>
                    <a:pt x="62" y="102"/>
                  </a:lnTo>
                  <a:lnTo>
                    <a:pt x="62" y="120"/>
                  </a:lnTo>
                  <a:lnTo>
                    <a:pt x="62" y="126"/>
                  </a:lnTo>
                  <a:lnTo>
                    <a:pt x="34" y="126"/>
                  </a:lnTo>
                  <a:lnTo>
                    <a:pt x="4" y="122"/>
                  </a:lnTo>
                  <a:lnTo>
                    <a:pt x="2" y="110"/>
                  </a:lnTo>
                  <a:lnTo>
                    <a:pt x="0" y="96"/>
                  </a:lnTo>
                  <a:lnTo>
                    <a:pt x="0" y="86"/>
                  </a:lnTo>
                  <a:lnTo>
                    <a:pt x="2" y="76"/>
                  </a:lnTo>
                  <a:lnTo>
                    <a:pt x="10" y="60"/>
                  </a:lnTo>
                  <a:lnTo>
                    <a:pt x="20" y="46"/>
                  </a:lnTo>
                  <a:lnTo>
                    <a:pt x="26" y="40"/>
                  </a:lnTo>
                  <a:lnTo>
                    <a:pt x="32" y="3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24" y="6"/>
                  </a:lnTo>
                  <a:lnTo>
                    <a:pt x="38" y="2"/>
                  </a:lnTo>
                  <a:lnTo>
                    <a:pt x="40" y="10"/>
                  </a:lnTo>
                  <a:lnTo>
                    <a:pt x="44" y="2"/>
                  </a:lnTo>
                  <a:lnTo>
                    <a:pt x="56" y="4"/>
                  </a:lnTo>
                  <a:lnTo>
                    <a:pt x="54" y="12"/>
                  </a:lnTo>
                  <a:lnTo>
                    <a:pt x="62" y="2"/>
                  </a:lnTo>
                  <a:lnTo>
                    <a:pt x="72" y="8"/>
                  </a:lnTo>
                  <a:lnTo>
                    <a:pt x="64" y="28"/>
                  </a:lnTo>
                  <a:lnTo>
                    <a:pt x="64" y="36"/>
                  </a:ln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0" y="60"/>
                  </a:lnTo>
                  <a:lnTo>
                    <a:pt x="56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4"/>
                  </a:lnTo>
                  <a:lnTo>
                    <a:pt x="46" y="56"/>
                  </a:lnTo>
                  <a:lnTo>
                    <a:pt x="42" y="58"/>
                  </a:lnTo>
                  <a:lnTo>
                    <a:pt x="38" y="60"/>
                  </a:lnTo>
                  <a:lnTo>
                    <a:pt x="36" y="64"/>
                  </a:lnTo>
                  <a:lnTo>
                    <a:pt x="36" y="68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8" y="84"/>
                  </a:lnTo>
                  <a:lnTo>
                    <a:pt x="50" y="88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48" y="96"/>
                  </a:lnTo>
                  <a:lnTo>
                    <a:pt x="46" y="90"/>
                  </a:lnTo>
                  <a:lnTo>
                    <a:pt x="46" y="86"/>
                  </a:lnTo>
                  <a:lnTo>
                    <a:pt x="36" y="86"/>
                  </a:lnTo>
                  <a:lnTo>
                    <a:pt x="36" y="90"/>
                  </a:lnTo>
                  <a:lnTo>
                    <a:pt x="36" y="96"/>
                  </a:lnTo>
                  <a:lnTo>
                    <a:pt x="38" y="100"/>
                  </a:lnTo>
                  <a:lnTo>
                    <a:pt x="42" y="102"/>
                  </a:lnTo>
                  <a:lnTo>
                    <a:pt x="46" y="104"/>
                  </a:lnTo>
                  <a:lnTo>
                    <a:pt x="46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8" y="102"/>
                  </a:lnTo>
                  <a:lnTo>
                    <a:pt x="62" y="100"/>
                  </a:lnTo>
                  <a:lnTo>
                    <a:pt x="64" y="96"/>
                  </a:lnTo>
                  <a:lnTo>
                    <a:pt x="64" y="90"/>
                  </a:lnTo>
                  <a:lnTo>
                    <a:pt x="64" y="84"/>
                  </a:lnTo>
                  <a:lnTo>
                    <a:pt x="60" y="80"/>
                  </a:lnTo>
                  <a:lnTo>
                    <a:pt x="54" y="74"/>
                  </a:lnTo>
                  <a:lnTo>
                    <a:pt x="48" y="70"/>
                  </a:lnTo>
                  <a:lnTo>
                    <a:pt x="48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8"/>
                  </a:lnTo>
                  <a:lnTo>
                    <a:pt x="52" y="70"/>
                  </a:lnTo>
                  <a:lnTo>
                    <a:pt x="62" y="70"/>
                  </a:lnTo>
                  <a:close/>
                  <a:moveTo>
                    <a:pt x="156" y="42"/>
                  </a:moveTo>
                  <a:lnTo>
                    <a:pt x="156" y="34"/>
                  </a:lnTo>
                  <a:lnTo>
                    <a:pt x="168" y="6"/>
                  </a:lnTo>
                  <a:lnTo>
                    <a:pt x="154" y="0"/>
                  </a:lnTo>
                  <a:lnTo>
                    <a:pt x="144" y="14"/>
                  </a:lnTo>
                  <a:lnTo>
                    <a:pt x="146" y="2"/>
                  </a:lnTo>
                  <a:lnTo>
                    <a:pt x="132" y="0"/>
                  </a:lnTo>
                  <a:lnTo>
                    <a:pt x="126" y="10"/>
                  </a:lnTo>
                  <a:lnTo>
                    <a:pt x="122" y="2"/>
                  </a:lnTo>
                  <a:lnTo>
                    <a:pt x="106" y="6"/>
                  </a:lnTo>
                  <a:lnTo>
                    <a:pt x="118" y="34"/>
                  </a:lnTo>
                  <a:lnTo>
                    <a:pt x="116" y="34"/>
                  </a:lnTo>
                  <a:lnTo>
                    <a:pt x="116" y="44"/>
                  </a:lnTo>
                  <a:lnTo>
                    <a:pt x="106" y="50"/>
                  </a:lnTo>
                  <a:lnTo>
                    <a:pt x="100" y="56"/>
                  </a:lnTo>
                  <a:lnTo>
                    <a:pt x="92" y="64"/>
                  </a:lnTo>
                  <a:lnTo>
                    <a:pt x="86" y="74"/>
                  </a:lnTo>
                  <a:lnTo>
                    <a:pt x="82" y="84"/>
                  </a:lnTo>
                  <a:lnTo>
                    <a:pt x="78" y="96"/>
                  </a:lnTo>
                  <a:lnTo>
                    <a:pt x="76" y="108"/>
                  </a:lnTo>
                  <a:lnTo>
                    <a:pt x="76" y="120"/>
                  </a:lnTo>
                  <a:lnTo>
                    <a:pt x="76" y="138"/>
                  </a:lnTo>
                  <a:lnTo>
                    <a:pt x="80" y="152"/>
                  </a:lnTo>
                  <a:lnTo>
                    <a:pt x="110" y="158"/>
                  </a:lnTo>
                  <a:lnTo>
                    <a:pt x="138" y="158"/>
                  </a:lnTo>
                  <a:lnTo>
                    <a:pt x="166" y="158"/>
                  </a:lnTo>
                  <a:lnTo>
                    <a:pt x="196" y="152"/>
                  </a:lnTo>
                  <a:lnTo>
                    <a:pt x="200" y="138"/>
                  </a:lnTo>
                  <a:lnTo>
                    <a:pt x="200" y="120"/>
                  </a:lnTo>
                  <a:lnTo>
                    <a:pt x="200" y="106"/>
                  </a:lnTo>
                  <a:lnTo>
                    <a:pt x="198" y="94"/>
                  </a:lnTo>
                  <a:lnTo>
                    <a:pt x="194" y="82"/>
                  </a:lnTo>
                  <a:lnTo>
                    <a:pt x="188" y="72"/>
                  </a:lnTo>
                  <a:lnTo>
                    <a:pt x="182" y="62"/>
                  </a:lnTo>
                  <a:lnTo>
                    <a:pt x="174" y="54"/>
                  </a:lnTo>
                  <a:lnTo>
                    <a:pt x="166" y="48"/>
                  </a:lnTo>
                  <a:lnTo>
                    <a:pt x="156" y="42"/>
                  </a:lnTo>
                  <a:close/>
                  <a:moveTo>
                    <a:pt x="154" y="88"/>
                  </a:moveTo>
                  <a:lnTo>
                    <a:pt x="140" y="88"/>
                  </a:lnTo>
                  <a:lnTo>
                    <a:pt x="140" y="86"/>
                  </a:lnTo>
                  <a:lnTo>
                    <a:pt x="140" y="80"/>
                  </a:lnTo>
                  <a:lnTo>
                    <a:pt x="138" y="78"/>
                  </a:lnTo>
                  <a:lnTo>
                    <a:pt x="136" y="80"/>
                  </a:lnTo>
                  <a:lnTo>
                    <a:pt x="134" y="84"/>
                  </a:lnTo>
                  <a:lnTo>
                    <a:pt x="136" y="88"/>
                  </a:lnTo>
                  <a:lnTo>
                    <a:pt x="144" y="94"/>
                  </a:lnTo>
                  <a:lnTo>
                    <a:pt x="152" y="98"/>
                  </a:lnTo>
                  <a:lnTo>
                    <a:pt x="156" y="104"/>
                  </a:lnTo>
                  <a:lnTo>
                    <a:pt x="156" y="112"/>
                  </a:lnTo>
                  <a:lnTo>
                    <a:pt x="156" y="118"/>
                  </a:lnTo>
                  <a:lnTo>
                    <a:pt x="152" y="124"/>
                  </a:lnTo>
                  <a:lnTo>
                    <a:pt x="148" y="128"/>
                  </a:lnTo>
                  <a:lnTo>
                    <a:pt x="142" y="130"/>
                  </a:lnTo>
                  <a:lnTo>
                    <a:pt x="142" y="136"/>
                  </a:lnTo>
                  <a:lnTo>
                    <a:pt x="134" y="136"/>
                  </a:lnTo>
                  <a:lnTo>
                    <a:pt x="134" y="130"/>
                  </a:lnTo>
                  <a:lnTo>
                    <a:pt x="128" y="128"/>
                  </a:lnTo>
                  <a:lnTo>
                    <a:pt x="124" y="126"/>
                  </a:lnTo>
                  <a:lnTo>
                    <a:pt x="120" y="120"/>
                  </a:lnTo>
                  <a:lnTo>
                    <a:pt x="120" y="112"/>
                  </a:lnTo>
                  <a:lnTo>
                    <a:pt x="120" y="108"/>
                  </a:lnTo>
                  <a:lnTo>
                    <a:pt x="134" y="108"/>
                  </a:lnTo>
                  <a:lnTo>
                    <a:pt x="134" y="112"/>
                  </a:lnTo>
                  <a:lnTo>
                    <a:pt x="134" y="120"/>
                  </a:lnTo>
                  <a:lnTo>
                    <a:pt x="138" y="120"/>
                  </a:lnTo>
                  <a:lnTo>
                    <a:pt x="140" y="120"/>
                  </a:lnTo>
                  <a:lnTo>
                    <a:pt x="140" y="116"/>
                  </a:lnTo>
                  <a:lnTo>
                    <a:pt x="140" y="110"/>
                  </a:lnTo>
                  <a:lnTo>
                    <a:pt x="134" y="106"/>
                  </a:lnTo>
                  <a:lnTo>
                    <a:pt x="126" y="98"/>
                  </a:lnTo>
                  <a:lnTo>
                    <a:pt x="122" y="94"/>
                  </a:lnTo>
                  <a:lnTo>
                    <a:pt x="120" y="86"/>
                  </a:lnTo>
                  <a:lnTo>
                    <a:pt x="120" y="80"/>
                  </a:lnTo>
                  <a:lnTo>
                    <a:pt x="124" y="74"/>
                  </a:lnTo>
                  <a:lnTo>
                    <a:pt x="128" y="72"/>
                  </a:lnTo>
                  <a:lnTo>
                    <a:pt x="134" y="70"/>
                  </a:lnTo>
                  <a:lnTo>
                    <a:pt x="134" y="66"/>
                  </a:lnTo>
                  <a:lnTo>
                    <a:pt x="142" y="66"/>
                  </a:lnTo>
                  <a:lnTo>
                    <a:pt x="142" y="70"/>
                  </a:lnTo>
                  <a:lnTo>
                    <a:pt x="148" y="72"/>
                  </a:lnTo>
                  <a:lnTo>
                    <a:pt x="152" y="74"/>
                  </a:lnTo>
                  <a:lnTo>
                    <a:pt x="154" y="80"/>
                  </a:lnTo>
                  <a:lnTo>
                    <a:pt x="154" y="84"/>
                  </a:lnTo>
                  <a:lnTo>
                    <a:pt x="154" y="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3" name="Freeform 206"/>
            <p:cNvSpPr>
              <a:spLocks noEditPoints="1"/>
            </p:cNvSpPr>
            <p:nvPr/>
          </p:nvSpPr>
          <p:spPr>
            <a:xfrm>
              <a:off x="11646" y="6936"/>
              <a:ext cx="1030" cy="94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8" h="210">
                  <a:moveTo>
                    <a:pt x="212" y="126"/>
                  </a:moveTo>
                  <a:lnTo>
                    <a:pt x="212" y="194"/>
                  </a:lnTo>
                  <a:lnTo>
                    <a:pt x="210" y="200"/>
                  </a:lnTo>
                  <a:lnTo>
                    <a:pt x="206" y="204"/>
                  </a:lnTo>
                  <a:lnTo>
                    <a:pt x="202" y="208"/>
                  </a:lnTo>
                  <a:lnTo>
                    <a:pt x="196" y="210"/>
                  </a:lnTo>
                  <a:lnTo>
                    <a:pt x="36" y="210"/>
                  </a:lnTo>
                  <a:lnTo>
                    <a:pt x="30" y="208"/>
                  </a:lnTo>
                  <a:lnTo>
                    <a:pt x="24" y="204"/>
                  </a:lnTo>
                  <a:lnTo>
                    <a:pt x="22" y="200"/>
                  </a:lnTo>
                  <a:lnTo>
                    <a:pt x="20" y="194"/>
                  </a:lnTo>
                  <a:lnTo>
                    <a:pt x="20" y="126"/>
                  </a:lnTo>
                  <a:lnTo>
                    <a:pt x="92" y="126"/>
                  </a:lnTo>
                  <a:lnTo>
                    <a:pt x="92" y="136"/>
                  </a:lnTo>
                  <a:lnTo>
                    <a:pt x="106" y="136"/>
                  </a:lnTo>
                  <a:lnTo>
                    <a:pt x="106" y="154"/>
                  </a:lnTo>
                  <a:lnTo>
                    <a:pt x="126" y="154"/>
                  </a:lnTo>
                  <a:lnTo>
                    <a:pt x="126" y="136"/>
                  </a:lnTo>
                  <a:lnTo>
                    <a:pt x="140" y="136"/>
                  </a:lnTo>
                  <a:lnTo>
                    <a:pt x="140" y="126"/>
                  </a:lnTo>
                  <a:lnTo>
                    <a:pt x="210" y="126"/>
                  </a:lnTo>
                  <a:lnTo>
                    <a:pt x="212" y="126"/>
                  </a:lnTo>
                  <a:close/>
                  <a:moveTo>
                    <a:pt x="62" y="24"/>
                  </a:moveTo>
                  <a:lnTo>
                    <a:pt x="62" y="24"/>
                  </a:lnTo>
                  <a:lnTo>
                    <a:pt x="70" y="18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100" y="2"/>
                  </a:lnTo>
                  <a:lnTo>
                    <a:pt x="112" y="0"/>
                  </a:lnTo>
                  <a:lnTo>
                    <a:pt x="124" y="2"/>
                  </a:lnTo>
                  <a:lnTo>
                    <a:pt x="136" y="4"/>
                  </a:lnTo>
                  <a:lnTo>
                    <a:pt x="148" y="8"/>
                  </a:lnTo>
                  <a:lnTo>
                    <a:pt x="158" y="16"/>
                  </a:lnTo>
                  <a:lnTo>
                    <a:pt x="168" y="24"/>
                  </a:lnTo>
                  <a:lnTo>
                    <a:pt x="160" y="30"/>
                  </a:lnTo>
                  <a:lnTo>
                    <a:pt x="146" y="30"/>
                  </a:lnTo>
                  <a:lnTo>
                    <a:pt x="138" y="26"/>
                  </a:lnTo>
                  <a:lnTo>
                    <a:pt x="130" y="22"/>
                  </a:lnTo>
                  <a:lnTo>
                    <a:pt x="122" y="20"/>
                  </a:lnTo>
                  <a:lnTo>
                    <a:pt x="112" y="20"/>
                  </a:lnTo>
                  <a:lnTo>
                    <a:pt x="96" y="24"/>
                  </a:lnTo>
                  <a:lnTo>
                    <a:pt x="90" y="26"/>
                  </a:lnTo>
                  <a:lnTo>
                    <a:pt x="84" y="30"/>
                  </a:lnTo>
                  <a:lnTo>
                    <a:pt x="70" y="30"/>
                  </a:lnTo>
                  <a:lnTo>
                    <a:pt x="62" y="24"/>
                  </a:lnTo>
                  <a:close/>
                  <a:moveTo>
                    <a:pt x="18" y="36"/>
                  </a:moveTo>
                  <a:lnTo>
                    <a:pt x="210" y="36"/>
                  </a:lnTo>
                  <a:lnTo>
                    <a:pt x="218" y="38"/>
                  </a:lnTo>
                  <a:lnTo>
                    <a:pt x="222" y="42"/>
                  </a:lnTo>
                  <a:lnTo>
                    <a:pt x="226" y="48"/>
                  </a:lnTo>
                  <a:lnTo>
                    <a:pt x="228" y="54"/>
                  </a:lnTo>
                  <a:lnTo>
                    <a:pt x="228" y="94"/>
                  </a:lnTo>
                  <a:lnTo>
                    <a:pt x="226" y="100"/>
                  </a:lnTo>
                  <a:lnTo>
                    <a:pt x="222" y="106"/>
                  </a:lnTo>
                  <a:lnTo>
                    <a:pt x="218" y="110"/>
                  </a:lnTo>
                  <a:lnTo>
                    <a:pt x="210" y="112"/>
                  </a:lnTo>
                  <a:lnTo>
                    <a:pt x="18" y="112"/>
                  </a:lnTo>
                  <a:lnTo>
                    <a:pt x="12" y="110"/>
                  </a:lnTo>
                  <a:lnTo>
                    <a:pt x="6" y="106"/>
                  </a:lnTo>
                  <a:lnTo>
                    <a:pt x="2" y="100"/>
                  </a:lnTo>
                  <a:lnTo>
                    <a:pt x="0" y="94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6" y="42"/>
                  </a:lnTo>
                  <a:lnTo>
                    <a:pt x="12" y="38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4" name="Freeform 201"/>
            <p:cNvSpPr>
              <a:spLocks noEditPoints="1"/>
            </p:cNvSpPr>
            <p:nvPr/>
          </p:nvSpPr>
          <p:spPr>
            <a:xfrm>
              <a:off x="10073" y="1314"/>
              <a:ext cx="1155" cy="96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222" h="186">
                  <a:moveTo>
                    <a:pt x="170" y="6"/>
                  </a:moveTo>
                  <a:lnTo>
                    <a:pt x="194" y="6"/>
                  </a:lnTo>
                  <a:lnTo>
                    <a:pt x="194" y="40"/>
                  </a:lnTo>
                  <a:lnTo>
                    <a:pt x="184" y="44"/>
                  </a:lnTo>
                  <a:lnTo>
                    <a:pt x="170" y="48"/>
                  </a:lnTo>
                  <a:lnTo>
                    <a:pt x="170" y="6"/>
                  </a:lnTo>
                  <a:close/>
                  <a:moveTo>
                    <a:pt x="194" y="84"/>
                  </a:moveTo>
                  <a:lnTo>
                    <a:pt x="194" y="186"/>
                  </a:lnTo>
                  <a:lnTo>
                    <a:pt x="170" y="186"/>
                  </a:lnTo>
                  <a:lnTo>
                    <a:pt x="170" y="96"/>
                  </a:lnTo>
                  <a:lnTo>
                    <a:pt x="186" y="78"/>
                  </a:lnTo>
                  <a:lnTo>
                    <a:pt x="194" y="84"/>
                  </a:lnTo>
                  <a:close/>
                  <a:moveTo>
                    <a:pt x="198" y="0"/>
                  </a:moveTo>
                  <a:lnTo>
                    <a:pt x="222" y="0"/>
                  </a:lnTo>
                  <a:lnTo>
                    <a:pt x="222" y="186"/>
                  </a:lnTo>
                  <a:lnTo>
                    <a:pt x="198" y="186"/>
                  </a:lnTo>
                  <a:lnTo>
                    <a:pt x="198" y="82"/>
                  </a:lnTo>
                  <a:lnTo>
                    <a:pt x="202" y="62"/>
                  </a:lnTo>
                  <a:lnTo>
                    <a:pt x="210" y="36"/>
                  </a:lnTo>
                  <a:lnTo>
                    <a:pt x="198" y="40"/>
                  </a:lnTo>
                  <a:lnTo>
                    <a:pt x="198" y="0"/>
                  </a:lnTo>
                  <a:close/>
                  <a:moveTo>
                    <a:pt x="140" y="30"/>
                  </a:moveTo>
                  <a:lnTo>
                    <a:pt x="164" y="30"/>
                  </a:lnTo>
                  <a:lnTo>
                    <a:pt x="164" y="48"/>
                  </a:lnTo>
                  <a:lnTo>
                    <a:pt x="158" y="50"/>
                  </a:lnTo>
                  <a:lnTo>
                    <a:pt x="164" y="56"/>
                  </a:lnTo>
                  <a:lnTo>
                    <a:pt x="164" y="68"/>
                  </a:lnTo>
                  <a:lnTo>
                    <a:pt x="140" y="92"/>
                  </a:lnTo>
                  <a:lnTo>
                    <a:pt x="140" y="30"/>
                  </a:lnTo>
                  <a:close/>
                  <a:moveTo>
                    <a:pt x="164" y="100"/>
                  </a:moveTo>
                  <a:lnTo>
                    <a:pt x="164" y="186"/>
                  </a:lnTo>
                  <a:lnTo>
                    <a:pt x="140" y="186"/>
                  </a:lnTo>
                  <a:lnTo>
                    <a:pt x="140" y="126"/>
                  </a:lnTo>
                  <a:lnTo>
                    <a:pt x="164" y="100"/>
                  </a:lnTo>
                  <a:close/>
                  <a:moveTo>
                    <a:pt x="112" y="44"/>
                  </a:moveTo>
                  <a:lnTo>
                    <a:pt x="136" y="44"/>
                  </a:lnTo>
                  <a:lnTo>
                    <a:pt x="136" y="98"/>
                  </a:lnTo>
                  <a:lnTo>
                    <a:pt x="126" y="108"/>
                  </a:lnTo>
                  <a:lnTo>
                    <a:pt x="122" y="102"/>
                  </a:lnTo>
                  <a:lnTo>
                    <a:pt x="116" y="94"/>
                  </a:lnTo>
                  <a:lnTo>
                    <a:pt x="112" y="94"/>
                  </a:lnTo>
                  <a:lnTo>
                    <a:pt x="112" y="44"/>
                  </a:lnTo>
                  <a:close/>
                  <a:moveTo>
                    <a:pt x="136" y="130"/>
                  </a:moveTo>
                  <a:lnTo>
                    <a:pt x="136" y="186"/>
                  </a:lnTo>
                  <a:lnTo>
                    <a:pt x="112" y="186"/>
                  </a:lnTo>
                  <a:lnTo>
                    <a:pt x="112" y="126"/>
                  </a:lnTo>
                  <a:lnTo>
                    <a:pt x="116" y="132"/>
                  </a:lnTo>
                  <a:lnTo>
                    <a:pt x="124" y="142"/>
                  </a:lnTo>
                  <a:lnTo>
                    <a:pt x="134" y="132"/>
                  </a:lnTo>
                  <a:lnTo>
                    <a:pt x="136" y="130"/>
                  </a:lnTo>
                  <a:close/>
                  <a:moveTo>
                    <a:pt x="84" y="62"/>
                  </a:moveTo>
                  <a:lnTo>
                    <a:pt x="108" y="62"/>
                  </a:lnTo>
                  <a:lnTo>
                    <a:pt x="108" y="98"/>
                  </a:lnTo>
                  <a:lnTo>
                    <a:pt x="106" y="98"/>
                  </a:lnTo>
                  <a:lnTo>
                    <a:pt x="84" y="112"/>
                  </a:lnTo>
                  <a:lnTo>
                    <a:pt x="84" y="62"/>
                  </a:lnTo>
                  <a:close/>
                  <a:moveTo>
                    <a:pt x="108" y="124"/>
                  </a:moveTo>
                  <a:lnTo>
                    <a:pt x="108" y="186"/>
                  </a:lnTo>
                  <a:lnTo>
                    <a:pt x="84" y="186"/>
                  </a:lnTo>
                  <a:lnTo>
                    <a:pt x="84" y="140"/>
                  </a:lnTo>
                  <a:lnTo>
                    <a:pt x="108" y="124"/>
                  </a:lnTo>
                  <a:close/>
                  <a:moveTo>
                    <a:pt x="56" y="78"/>
                  </a:moveTo>
                  <a:lnTo>
                    <a:pt x="80" y="78"/>
                  </a:lnTo>
                  <a:lnTo>
                    <a:pt x="80" y="116"/>
                  </a:lnTo>
                  <a:lnTo>
                    <a:pt x="64" y="126"/>
                  </a:lnTo>
                  <a:lnTo>
                    <a:pt x="56" y="118"/>
                  </a:lnTo>
                  <a:lnTo>
                    <a:pt x="56" y="78"/>
                  </a:lnTo>
                  <a:close/>
                  <a:moveTo>
                    <a:pt x="80" y="142"/>
                  </a:moveTo>
                  <a:lnTo>
                    <a:pt x="80" y="186"/>
                  </a:lnTo>
                  <a:lnTo>
                    <a:pt x="56" y="186"/>
                  </a:lnTo>
                  <a:lnTo>
                    <a:pt x="56" y="150"/>
                  </a:lnTo>
                  <a:lnTo>
                    <a:pt x="60" y="156"/>
                  </a:lnTo>
                  <a:lnTo>
                    <a:pt x="68" y="150"/>
                  </a:lnTo>
                  <a:lnTo>
                    <a:pt x="80" y="142"/>
                  </a:lnTo>
                  <a:close/>
                  <a:moveTo>
                    <a:pt x="28" y="66"/>
                  </a:moveTo>
                  <a:lnTo>
                    <a:pt x="52" y="66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4" y="108"/>
                  </a:lnTo>
                  <a:lnTo>
                    <a:pt x="38" y="112"/>
                  </a:lnTo>
                  <a:lnTo>
                    <a:pt x="28" y="118"/>
                  </a:lnTo>
                  <a:lnTo>
                    <a:pt x="28" y="66"/>
                  </a:lnTo>
                  <a:close/>
                  <a:moveTo>
                    <a:pt x="52" y="146"/>
                  </a:moveTo>
                  <a:lnTo>
                    <a:pt x="52" y="186"/>
                  </a:lnTo>
                  <a:lnTo>
                    <a:pt x="28" y="186"/>
                  </a:lnTo>
                  <a:lnTo>
                    <a:pt x="28" y="144"/>
                  </a:lnTo>
                  <a:lnTo>
                    <a:pt x="42" y="136"/>
                  </a:lnTo>
                  <a:lnTo>
                    <a:pt x="52" y="146"/>
                  </a:lnTo>
                  <a:close/>
                  <a:moveTo>
                    <a:pt x="0" y="88"/>
                  </a:moveTo>
                  <a:lnTo>
                    <a:pt x="24" y="88"/>
                  </a:lnTo>
                  <a:lnTo>
                    <a:pt x="24" y="120"/>
                  </a:lnTo>
                  <a:lnTo>
                    <a:pt x="10" y="128"/>
                  </a:lnTo>
                  <a:lnTo>
                    <a:pt x="20" y="148"/>
                  </a:lnTo>
                  <a:lnTo>
                    <a:pt x="24" y="146"/>
                  </a:lnTo>
                  <a:lnTo>
                    <a:pt x="24" y="186"/>
                  </a:lnTo>
                  <a:lnTo>
                    <a:pt x="0" y="18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91"/>
          <p:cNvSpPr txBox="1"/>
          <p:nvPr/>
        </p:nvSpPr>
        <p:spPr>
          <a:xfrm>
            <a:off x="1424623" y="2651760"/>
            <a:ext cx="1605280" cy="12604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复用策略</a:t>
            </a:r>
            <a:endParaRPr lang="zh-CN" altLang="en-US" sz="2400" b="1" dirty="0">
              <a:solidFill>
                <a:srgbClr val="2C34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C34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C34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91"/>
          <p:cNvSpPr txBox="1"/>
          <p:nvPr/>
        </p:nvSpPr>
        <p:spPr>
          <a:xfrm>
            <a:off x="8466455" y="3126740"/>
            <a:ext cx="17786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分而治之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664970" y="-2936240"/>
            <a:ext cx="910844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endParaRPr lang="zh-CN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项目设计过程中遵循如下规则：</a:t>
            </a: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1.复用策略</a:t>
            </a:r>
            <a:endParaRPr 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	</a:t>
            </a:r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我们将业务实体均进行了不同程度的抽象，程序设计面向抽象而不面向接口。</a:t>
            </a: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2.分而治之</a:t>
            </a:r>
          </a:p>
          <a:p>
            <a:r>
              <a:rPr lang="zh-CN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把整个项目分成前台用户小程序端和后台管理Web端，各端功能分为多个模块，各个模块追求独立性，遵循高内聚低耦合的原则。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75475" y="1091565"/>
            <a:ext cx="35356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</a:t>
            </a:r>
            <a:r>
              <a:rPr lang="zh-CN" altLang="en-US" sz="2400" b="1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面向对象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体系结构，</a:t>
            </a:r>
          </a:p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后端使用</a:t>
            </a:r>
            <a:r>
              <a:rPr lang="zh-CN" altLang="en-US" sz="2400" b="1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MVC架构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0615" y="3216910"/>
            <a:ext cx="25450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我们将业务实体均进行了不同程度的抽象，程序设计</a:t>
            </a:r>
            <a:r>
              <a:rPr lang="zh-CN" altLang="en-US" sz="2400" b="1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面向抽象而不面向接口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7959725" y="3738245"/>
            <a:ext cx="34359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把整个项目分成前台用户小程序端和后台管理Web端，各端功能分为多个模块，各个模块追求独立性，</a:t>
            </a:r>
            <a:r>
              <a:rPr lang="zh-CN" altLang="en-US" sz="2400" b="1" dirty="0">
                <a:solidFill>
                  <a:srgbClr val="007B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遵循高内聚低耦合的原则</a:t>
            </a:r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7348855" y="89471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体系结构选择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pic>
        <p:nvPicPr>
          <p:cNvPr id="6" name="图片 5" descr="}2FT}RQESI`SM@~7UCIT@N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0" y="1239520"/>
            <a:ext cx="7058025" cy="2543175"/>
          </a:xfrm>
          <a:prstGeom prst="rect">
            <a:avLst/>
          </a:prstGeom>
        </p:spPr>
      </p:pic>
      <p:pic>
        <p:nvPicPr>
          <p:cNvPr id="7" name="图片 6" descr="ONAW}HL9N]8@LM@PIR18YC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4058920"/>
            <a:ext cx="6829425" cy="224790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pic>
        <p:nvPicPr>
          <p:cNvPr id="7" name="图片 6" descr="6]I_[OO48F0FFA[DD]`RXB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3237865"/>
            <a:ext cx="5538470" cy="2084070"/>
          </a:xfrm>
          <a:prstGeom prst="rect">
            <a:avLst/>
          </a:prstGeom>
        </p:spPr>
      </p:pic>
      <p:pic>
        <p:nvPicPr>
          <p:cNvPr id="8" name="图片 7" descr="DHZ3CJX$95E2]]B~Y$G{{2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282575"/>
            <a:ext cx="6256020" cy="2190750"/>
          </a:xfrm>
          <a:prstGeom prst="rect">
            <a:avLst/>
          </a:prstGeom>
        </p:spPr>
      </p:pic>
      <p:pic>
        <p:nvPicPr>
          <p:cNvPr id="10" name="图片 9" descr="BQR6F4S0Z2WZ}_36TL182N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20" y="2473325"/>
            <a:ext cx="7176135" cy="2460625"/>
          </a:xfrm>
          <a:prstGeom prst="rect">
            <a:avLst/>
          </a:prstGeom>
        </p:spPr>
      </p:pic>
      <p:pic>
        <p:nvPicPr>
          <p:cNvPr id="11" name="图片 10" descr="5A_4`3}$LHSVH$(Q62BO}S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420" y="5093335"/>
            <a:ext cx="4535170" cy="1392555"/>
          </a:xfrm>
          <a:prstGeom prst="rect">
            <a:avLst/>
          </a:prstGeom>
        </p:spPr>
      </p:pic>
      <p:pic>
        <p:nvPicPr>
          <p:cNvPr id="6" name="图片 5" descr="XRQSYG4]4HMB7~D3TKE1OT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05" y="1501775"/>
            <a:ext cx="5548630" cy="169291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pic>
        <p:nvPicPr>
          <p:cNvPr id="6" name="图片 5" descr="E0L_P)UKUH0_LBF9N79B6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63065"/>
            <a:ext cx="10058400" cy="4568825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92238" y="536575"/>
            <a:ext cx="3840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回答老师提出的问题</a:t>
            </a:r>
          </a:p>
        </p:txBody>
      </p:sp>
      <p:pic>
        <p:nvPicPr>
          <p:cNvPr id="2" name="图片 1" descr="~8R)47RM$Z@C{AN2QUPV{X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1496695"/>
            <a:ext cx="9389110" cy="2811780"/>
          </a:xfrm>
          <a:prstGeom prst="rect">
            <a:avLst/>
          </a:prstGeom>
        </p:spPr>
      </p:pic>
      <p:pic>
        <p:nvPicPr>
          <p:cNvPr id="3" name="图片 2" descr="J6$5ORR_(~3I]DZZN9OI5[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85" y="4457065"/>
            <a:ext cx="6981825" cy="2162175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6038710" y="2303297"/>
            <a:ext cx="4698456" cy="184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团队项目工作安排</a:t>
            </a:r>
          </a:p>
        </p:txBody>
      </p:sp>
    </p:spTree>
  </p:cSld>
  <p:clrMapOvr>
    <a:masterClrMapping/>
  </p:clrMapOvr>
  <p:transition spd="slow" advTm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75093" y="229235"/>
            <a:ext cx="4246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预期开发计划时间安排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70" y="935990"/>
            <a:ext cx="7270750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375093" y="187960"/>
            <a:ext cx="42468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预期开发计划时间安排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95" y="1226820"/>
            <a:ext cx="7200900" cy="5391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0" y="777875"/>
            <a:ext cx="7226300" cy="5397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381953" y="1753235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前端分工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55" y="-5715"/>
            <a:ext cx="7001510" cy="66592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15" y="250825"/>
            <a:ext cx="7524115" cy="6327775"/>
          </a:xfrm>
          <a:prstGeom prst="rect">
            <a:avLst/>
          </a:prstGeom>
        </p:spPr>
      </p:pic>
      <p:sp>
        <p:nvSpPr>
          <p:cNvPr id="4" name="文本框 91"/>
          <p:cNvSpPr txBox="1"/>
          <p:nvPr/>
        </p:nvSpPr>
        <p:spPr>
          <a:xfrm>
            <a:off x="381953" y="1753235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后端分工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6038075" y="2749067"/>
            <a:ext cx="4698456" cy="96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本次作业总结</a:t>
            </a:r>
          </a:p>
        </p:txBody>
      </p:sp>
    </p:spTree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1719528" y="1434213"/>
            <a:ext cx="4078605" cy="35782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2655" b="1" dirty="0">
                <a:solidFill>
                  <a:srgbClr val="007BC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" name="TextBox 38"/>
          <p:cNvSpPr txBox="1"/>
          <p:nvPr/>
        </p:nvSpPr>
        <p:spPr>
          <a:xfrm>
            <a:off x="5980290" y="2380767"/>
            <a:ext cx="4698456" cy="184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90" b="1" dirty="0">
                <a:solidFill>
                  <a:srgbClr val="2C344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功能模块层次设计</a:t>
            </a:r>
          </a:p>
        </p:txBody>
      </p:sp>
    </p:spTree>
  </p:cSld>
  <p:clrMapOvr>
    <a:masterClrMapping/>
  </p:clrMapOvr>
  <p:transition spd="slow" advTm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57" name="直接连接符 2"/>
          <p:cNvCxnSpPr/>
          <p:nvPr/>
        </p:nvCxnSpPr>
        <p:spPr>
          <a:xfrm>
            <a:off x="962025" y="3851275"/>
            <a:ext cx="9742488" cy="0"/>
          </a:xfrm>
          <a:prstGeom prst="line">
            <a:avLst/>
          </a:prstGeom>
          <a:ln w="28575" cap="flat" cmpd="sng">
            <a:solidFill>
              <a:srgbClr val="1C2E48"/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70658" name="椭圆 3"/>
          <p:cNvSpPr/>
          <p:nvPr/>
        </p:nvSpPr>
        <p:spPr>
          <a:xfrm>
            <a:off x="8458200" y="3235325"/>
            <a:ext cx="1284288" cy="1282700"/>
          </a:xfrm>
          <a:prstGeom prst="ellipse">
            <a:avLst/>
          </a:prstGeom>
          <a:solidFill>
            <a:srgbClr val="2C3441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椭圆 26"/>
          <p:cNvSpPr/>
          <p:nvPr/>
        </p:nvSpPr>
        <p:spPr>
          <a:xfrm>
            <a:off x="4979353" y="3276600"/>
            <a:ext cx="1284287" cy="1282700"/>
          </a:xfrm>
          <a:prstGeom prst="ellipse">
            <a:avLst/>
          </a:prstGeom>
          <a:solidFill>
            <a:srgbClr val="2C3441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0661" name="椭圆 28"/>
          <p:cNvSpPr/>
          <p:nvPr/>
        </p:nvSpPr>
        <p:spPr>
          <a:xfrm>
            <a:off x="1749425" y="3276600"/>
            <a:ext cx="1282700" cy="1282700"/>
          </a:xfrm>
          <a:prstGeom prst="ellipse">
            <a:avLst/>
          </a:prstGeom>
          <a:solidFill>
            <a:srgbClr val="2C3441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0662" name="文本框 4"/>
          <p:cNvSpPr txBox="1"/>
          <p:nvPr/>
        </p:nvSpPr>
        <p:spPr>
          <a:xfrm>
            <a:off x="1532573" y="5724525"/>
            <a:ext cx="158877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200" b="1" dirty="0">
                <a:latin typeface="方正兰亭超细黑简体" pitchFamily="2" charset="-122"/>
                <a:ea typeface="方正兰亭超细黑简体" pitchFamily="2" charset="-122"/>
              </a:rPr>
              <a:t>4.19</a:t>
            </a:r>
            <a:r>
              <a:rPr lang="zh-CN" altLang="en-US" sz="2200" b="1" dirty="0">
                <a:latin typeface="方正兰亭超细黑简体" pitchFamily="2" charset="-122"/>
                <a:ea typeface="方正兰亭超细黑简体" pitchFamily="2" charset="-122"/>
              </a:rPr>
              <a:t>日下午</a:t>
            </a:r>
          </a:p>
        </p:txBody>
      </p:sp>
      <p:cxnSp>
        <p:nvCxnSpPr>
          <p:cNvPr id="70663" name="直接连接符 11"/>
          <p:cNvCxnSpPr/>
          <p:nvPr/>
        </p:nvCxnSpPr>
        <p:spPr>
          <a:xfrm>
            <a:off x="2362200" y="4621213"/>
            <a:ext cx="0" cy="1028700"/>
          </a:xfrm>
          <a:prstGeom prst="line">
            <a:avLst/>
          </a:prstGeom>
          <a:ln w="28575" cap="flat" cmpd="sng">
            <a:solidFill>
              <a:srgbClr val="2C344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70667" name="直接连接符 50"/>
          <p:cNvCxnSpPr/>
          <p:nvPr/>
        </p:nvCxnSpPr>
        <p:spPr>
          <a:xfrm>
            <a:off x="5651183" y="4621213"/>
            <a:ext cx="0" cy="1028700"/>
          </a:xfrm>
          <a:prstGeom prst="line">
            <a:avLst/>
          </a:prstGeom>
          <a:ln w="28575" cap="flat" cmpd="sng">
            <a:solidFill>
              <a:srgbClr val="2C3441"/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70668" name="文本框 51"/>
          <p:cNvSpPr txBox="1"/>
          <p:nvPr/>
        </p:nvSpPr>
        <p:spPr>
          <a:xfrm>
            <a:off x="8264843" y="5732780"/>
            <a:ext cx="173228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200" b="1" dirty="0">
                <a:latin typeface="方正兰亭超细黑简体" pitchFamily="2" charset="-122"/>
                <a:ea typeface="方正兰亭超细黑简体" pitchFamily="2" charset="-122"/>
              </a:rPr>
              <a:t>4.20-4.24</a:t>
            </a:r>
            <a:r>
              <a:rPr lang="zh-CN" altLang="en-US" sz="2200" b="1" dirty="0">
                <a:latin typeface="方正兰亭超细黑简体" pitchFamily="2" charset="-122"/>
                <a:ea typeface="方正兰亭超细黑简体" pitchFamily="2" charset="-122"/>
              </a:rPr>
              <a:t>日</a:t>
            </a:r>
          </a:p>
        </p:txBody>
      </p:sp>
      <p:cxnSp>
        <p:nvCxnSpPr>
          <p:cNvPr id="70669" name="直接连接符 52"/>
          <p:cNvCxnSpPr/>
          <p:nvPr/>
        </p:nvCxnSpPr>
        <p:spPr>
          <a:xfrm>
            <a:off x="9131300" y="4579938"/>
            <a:ext cx="0" cy="1028700"/>
          </a:xfrm>
          <a:prstGeom prst="line">
            <a:avLst/>
          </a:prstGeom>
          <a:ln w="28575" cap="flat" cmpd="sng">
            <a:solidFill>
              <a:srgbClr val="2C3441"/>
            </a:solidFill>
            <a:prstDash val="sysDash"/>
            <a:round/>
            <a:headEnd type="none" w="med" len="med"/>
            <a:tailEnd type="none" w="med" len="med"/>
          </a:ln>
        </p:spPr>
      </p:cxnSp>
      <p:grpSp>
        <p:nvGrpSpPr>
          <p:cNvPr id="70670" name="组合 53"/>
          <p:cNvGrpSpPr/>
          <p:nvPr/>
        </p:nvGrpSpPr>
        <p:grpSpPr>
          <a:xfrm>
            <a:off x="1532890" y="1370648"/>
            <a:ext cx="2403475" cy="1487644"/>
            <a:chOff x="51510" y="-33036"/>
            <a:chExt cx="3046360" cy="1488377"/>
          </a:xfrm>
        </p:grpSpPr>
        <p:sp>
          <p:nvSpPr>
            <p:cNvPr id="70671" name="矩形 13"/>
            <p:cNvSpPr/>
            <p:nvPr/>
          </p:nvSpPr>
          <p:spPr>
            <a:xfrm>
              <a:off x="51510" y="347991"/>
              <a:ext cx="3046360" cy="11073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684530">
                <a:lnSpc>
                  <a:spcPct val="150000"/>
                </a:lnSpc>
              </a:pPr>
              <a:r>
                <a:rPr lang="en-US" altLang="zh-CN" sz="2200" dirty="0">
                  <a:solidFill>
                    <a:srgbClr val="26262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初步商讨数据库设计</a:t>
              </a:r>
            </a:p>
          </p:txBody>
        </p:sp>
        <p:sp>
          <p:nvSpPr>
            <p:cNvPr id="70672" name="文本框 83"/>
            <p:cNvSpPr txBox="1"/>
            <p:nvPr/>
          </p:nvSpPr>
          <p:spPr>
            <a:xfrm>
              <a:off x="201799" y="-33036"/>
              <a:ext cx="1777110" cy="4606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513080"/>
              <a:r>
                <a:rPr lang="zh-CN" altLang="en-US" sz="2400" b="1" dirty="0">
                  <a:solidFill>
                    <a:srgbClr val="1C2E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后端小组</a:t>
              </a:r>
            </a:p>
          </p:txBody>
        </p:sp>
        <p:cxnSp>
          <p:nvCxnSpPr>
            <p:cNvPr id="70673" name="直接连接符 12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" name="直接连接符 7"/>
          <p:cNvCxnSpPr/>
          <p:nvPr/>
        </p:nvCxnSpPr>
        <p:spPr>
          <a:xfrm flipH="1">
            <a:off x="1581150" y="1449070"/>
            <a:ext cx="3175" cy="327025"/>
          </a:xfrm>
          <a:prstGeom prst="line">
            <a:avLst/>
          </a:prstGeom>
          <a:ln w="3810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本框 4"/>
          <p:cNvSpPr txBox="1"/>
          <p:nvPr/>
        </p:nvSpPr>
        <p:spPr>
          <a:xfrm>
            <a:off x="5113973" y="5732780"/>
            <a:ext cx="130810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200" b="1" dirty="0">
                <a:latin typeface="方正兰亭超细黑简体" pitchFamily="2" charset="-122"/>
                <a:ea typeface="方正兰亭超细黑简体" pitchFamily="2" charset="-122"/>
              </a:rPr>
              <a:t>4.19</a:t>
            </a:r>
            <a:r>
              <a:rPr lang="zh-CN" altLang="en-US" sz="2200" b="1" dirty="0">
                <a:latin typeface="方正兰亭超细黑简体" pitchFamily="2" charset="-122"/>
                <a:ea typeface="方正兰亭超细黑简体" pitchFamily="2" charset="-122"/>
              </a:rPr>
              <a:t>日晚</a:t>
            </a:r>
          </a:p>
        </p:txBody>
      </p:sp>
      <p:grpSp>
        <p:nvGrpSpPr>
          <p:cNvPr id="7" name="组合 53"/>
          <p:cNvGrpSpPr/>
          <p:nvPr/>
        </p:nvGrpSpPr>
        <p:grpSpPr>
          <a:xfrm>
            <a:off x="4381500" y="1341755"/>
            <a:ext cx="3318510" cy="1995669"/>
            <a:chOff x="51510" y="-33036"/>
            <a:chExt cx="3046360" cy="1996524"/>
          </a:xfrm>
        </p:grpSpPr>
        <p:sp>
          <p:nvSpPr>
            <p:cNvPr id="8" name="矩形 13"/>
            <p:cNvSpPr/>
            <p:nvPr/>
          </p:nvSpPr>
          <p:spPr>
            <a:xfrm>
              <a:off x="51510" y="347991"/>
              <a:ext cx="3046360" cy="16154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684530">
                <a:lnSpc>
                  <a:spcPct val="150000"/>
                </a:lnSpc>
              </a:pP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进行线下会议商讨本次作业，对原型提出修改建议，并明确分工。</a:t>
              </a:r>
              <a:endPara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3"/>
            <p:cNvSpPr txBox="1"/>
            <p:nvPr/>
          </p:nvSpPr>
          <p:spPr>
            <a:xfrm>
              <a:off x="201799" y="-33036"/>
              <a:ext cx="1777110" cy="4605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513080"/>
              <a:r>
                <a:rPr lang="zh-CN" altLang="en-US" sz="2400" b="1" dirty="0">
                  <a:solidFill>
                    <a:srgbClr val="1C2E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全体成员</a:t>
              </a:r>
            </a:p>
          </p:txBody>
        </p:sp>
        <p:cxnSp>
          <p:nvCxnSpPr>
            <p:cNvPr id="10" name="直接连接符 12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" name="直接连接符 7"/>
          <p:cNvCxnSpPr/>
          <p:nvPr/>
        </p:nvCxnSpPr>
        <p:spPr>
          <a:xfrm flipH="1">
            <a:off x="4429760" y="1419860"/>
            <a:ext cx="3175" cy="327025"/>
          </a:xfrm>
          <a:prstGeom prst="line">
            <a:avLst/>
          </a:prstGeom>
          <a:ln w="3810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组合 53"/>
          <p:cNvGrpSpPr/>
          <p:nvPr/>
        </p:nvGrpSpPr>
        <p:grpSpPr>
          <a:xfrm>
            <a:off x="8055610" y="1383348"/>
            <a:ext cx="2802890" cy="1487805"/>
            <a:chOff x="51510" y="-33036"/>
            <a:chExt cx="3552611" cy="1488538"/>
          </a:xfrm>
        </p:grpSpPr>
        <p:sp>
          <p:nvSpPr>
            <p:cNvPr id="13" name="矩形 13"/>
            <p:cNvSpPr/>
            <p:nvPr/>
          </p:nvSpPr>
          <p:spPr>
            <a:xfrm>
              <a:off x="51510" y="348152"/>
              <a:ext cx="3552611" cy="1107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684530">
                <a:lnSpc>
                  <a:spcPct val="150000"/>
                </a:lnSpc>
              </a:pP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各司其职，进行线上讨论及复审修改。</a:t>
              </a:r>
              <a:endPara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83"/>
            <p:cNvSpPr txBox="1"/>
            <p:nvPr/>
          </p:nvSpPr>
          <p:spPr>
            <a:xfrm>
              <a:off x="201799" y="-33036"/>
              <a:ext cx="1777110" cy="4606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513080"/>
              <a:r>
                <a:rPr lang="zh-CN" altLang="en-US" sz="2400" b="1" dirty="0">
                  <a:solidFill>
                    <a:srgbClr val="1C2E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全体成员</a:t>
              </a:r>
            </a:p>
          </p:txBody>
        </p:sp>
        <p:cxnSp>
          <p:nvCxnSpPr>
            <p:cNvPr id="15" name="直接连接符 12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" name="直接连接符 7"/>
          <p:cNvCxnSpPr/>
          <p:nvPr/>
        </p:nvCxnSpPr>
        <p:spPr>
          <a:xfrm flipH="1">
            <a:off x="8103870" y="1461770"/>
            <a:ext cx="3175" cy="327025"/>
          </a:xfrm>
          <a:prstGeom prst="line">
            <a:avLst/>
          </a:prstGeom>
          <a:ln w="38100" cap="flat" cmpd="sng">
            <a:solidFill>
              <a:srgbClr val="1C2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文本框 91"/>
          <p:cNvSpPr txBox="1"/>
          <p:nvPr/>
        </p:nvSpPr>
        <p:spPr>
          <a:xfrm>
            <a:off x="1426528" y="322580"/>
            <a:ext cx="18084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26528" y="322580"/>
            <a:ext cx="3434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组员分工及贡献度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0" y="1323340"/>
            <a:ext cx="8709660" cy="49879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文本框 91"/>
          <p:cNvSpPr txBox="1"/>
          <p:nvPr/>
        </p:nvSpPr>
        <p:spPr>
          <a:xfrm>
            <a:off x="1426528" y="322580"/>
            <a:ext cx="34340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组员分工及贡献度</a:t>
            </a:r>
            <a:endParaRPr lang="zh-CN" altLang="en-US" sz="3200" b="1" dirty="0">
              <a:solidFill>
                <a:srgbClr val="2C34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1670050"/>
            <a:ext cx="9164320" cy="4761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95" y="1062990"/>
            <a:ext cx="9081770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文本框 16" hidden="1"/>
          <p:cNvSpPr txBox="1"/>
          <p:nvPr/>
        </p:nvSpPr>
        <p:spPr>
          <a:xfrm>
            <a:off x="4781550" y="3502025"/>
            <a:ext cx="310991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Company </a:t>
            </a:r>
            <a:r>
              <a:rPr lang="en-US" altLang="zh-CN" sz="2800" b="1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name</a:t>
            </a:r>
            <a:endParaRPr lang="zh-CN" altLang="en-US" sz="2800" b="1" dirty="0">
              <a:solidFill>
                <a:srgbClr val="2C344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40962" name="文本框 17" hidden="1"/>
          <p:cNvSpPr txBox="1"/>
          <p:nvPr/>
        </p:nvSpPr>
        <p:spPr>
          <a:xfrm>
            <a:off x="3617913" y="2846388"/>
            <a:ext cx="512603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2018 </a:t>
            </a:r>
            <a:r>
              <a:rPr lang="en-US" altLang="zh-CN" sz="2800" b="1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ANNUAL SUMMARY</a:t>
            </a:r>
            <a:endParaRPr lang="zh-CN" altLang="en-US" sz="2800" b="1" dirty="0">
              <a:solidFill>
                <a:srgbClr val="2C344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40963" name="文本框 18"/>
          <p:cNvSpPr txBox="1"/>
          <p:nvPr/>
        </p:nvSpPr>
        <p:spPr>
          <a:xfrm>
            <a:off x="4327843" y="3988118"/>
            <a:ext cx="3535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第</a:t>
            </a:r>
            <a:r>
              <a:rPr lang="en-US" altLang="zh-CN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1</a:t>
            </a:r>
            <a:r>
              <a:rPr lang="zh-CN" altLang="en-US" sz="2400" dirty="0">
                <a:solidFill>
                  <a:srgbClr val="007BC6"/>
                </a:solidFill>
                <a:latin typeface="方正兰亭超细黑简体" pitchFamily="2" charset="-122"/>
                <a:ea typeface="方正兰亭超细黑简体" pitchFamily="2" charset="-122"/>
              </a:rPr>
              <a:t>小组 </a:t>
            </a:r>
            <a:r>
              <a:rPr lang="zh-CN" altLang="en-US" sz="2400" dirty="0">
                <a:solidFill>
                  <a:srgbClr val="2C3441"/>
                </a:solidFill>
                <a:latin typeface="方正兰亭超细黑简体" pitchFamily="2" charset="-122"/>
                <a:ea typeface="方正兰亭超细黑简体" pitchFamily="2" charset="-122"/>
              </a:rPr>
              <a:t>那你能帮帮我吗</a:t>
            </a:r>
          </a:p>
        </p:txBody>
      </p:sp>
      <p:sp>
        <p:nvSpPr>
          <p:cNvPr id="40964" name="文本框 19"/>
          <p:cNvSpPr txBox="1"/>
          <p:nvPr/>
        </p:nvSpPr>
        <p:spPr>
          <a:xfrm>
            <a:off x="3437890" y="2952433"/>
            <a:ext cx="59232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500" b="1" dirty="0">
                <a:solidFill>
                  <a:srgbClr val="222832"/>
                </a:solidFill>
                <a:latin typeface="方正兰亭超细黑简体" pitchFamily="2" charset="-122"/>
                <a:ea typeface="方正兰亭超细黑简体" pitchFamily="2" charset="-122"/>
              </a:rPr>
              <a:t>汇报完毕，感谢观看！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1"/>
          <p:cNvSpPr txBox="1"/>
          <p:nvPr/>
        </p:nvSpPr>
        <p:spPr>
          <a:xfrm>
            <a:off x="207328" y="173037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（前台）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 descr="Fidle前台 (1)"/>
          <p:cNvPicPr>
            <a:picLocks noChangeAspect="1"/>
          </p:cNvPicPr>
          <p:nvPr/>
        </p:nvPicPr>
        <p:blipFill>
          <a:blip r:embed="rId2"/>
          <a:srcRect l="38518" t="3182" r="645" b="45463"/>
          <a:stretch>
            <a:fillRect/>
          </a:stretch>
        </p:blipFill>
        <p:spPr>
          <a:xfrm>
            <a:off x="2016125" y="614680"/>
            <a:ext cx="9521825" cy="6357620"/>
          </a:xfrm>
          <a:prstGeom prst="rect">
            <a:avLst/>
          </a:prstGeom>
        </p:spPr>
      </p:pic>
      <p:pic>
        <p:nvPicPr>
          <p:cNvPr id="4" name="图片 3" descr="Fidle前台"/>
          <p:cNvPicPr>
            <a:picLocks noChangeAspect="1"/>
          </p:cNvPicPr>
          <p:nvPr/>
        </p:nvPicPr>
        <p:blipFill>
          <a:blip r:embed="rId3"/>
          <a:srcRect l="50568" t="55474" r="31884" b="28400"/>
          <a:stretch>
            <a:fillRect/>
          </a:stretch>
        </p:blipFill>
        <p:spPr>
          <a:xfrm>
            <a:off x="7295515" y="6004560"/>
            <a:ext cx="2482215" cy="1760220"/>
          </a:xfrm>
          <a:prstGeom prst="rect">
            <a:avLst/>
          </a:prstGeom>
        </p:spPr>
      </p:pic>
      <p:pic>
        <p:nvPicPr>
          <p:cNvPr id="5" name="图片 4" descr="Fidle前台 (1)"/>
          <p:cNvPicPr>
            <a:picLocks noChangeAspect="1"/>
          </p:cNvPicPr>
          <p:nvPr/>
        </p:nvPicPr>
        <p:blipFill>
          <a:blip r:embed="rId2"/>
          <a:srcRect l="61672" t="23710" r="32404" b="61302"/>
          <a:stretch>
            <a:fillRect/>
          </a:stretch>
        </p:blipFill>
        <p:spPr>
          <a:xfrm>
            <a:off x="6876415" y="6449060"/>
            <a:ext cx="927100" cy="185547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1"/>
          <p:cNvSpPr txBox="1"/>
          <p:nvPr/>
        </p:nvSpPr>
        <p:spPr>
          <a:xfrm>
            <a:off x="207328" y="173037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（前台）</a:t>
            </a:r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 descr="Fidle前台 (1)"/>
          <p:cNvPicPr>
            <a:picLocks noChangeAspect="1"/>
          </p:cNvPicPr>
          <p:nvPr/>
        </p:nvPicPr>
        <p:blipFill>
          <a:blip r:embed="rId3"/>
          <a:srcRect l="38518" t="47807" r="645" b="23304"/>
          <a:stretch>
            <a:fillRect/>
          </a:stretch>
        </p:blipFill>
        <p:spPr>
          <a:xfrm>
            <a:off x="2016125" y="13970"/>
            <a:ext cx="9521825" cy="3576320"/>
          </a:xfrm>
          <a:prstGeom prst="rect">
            <a:avLst/>
          </a:prstGeom>
        </p:spPr>
      </p:pic>
      <p:pic>
        <p:nvPicPr>
          <p:cNvPr id="4" name="图片 3" descr="Fidle前台"/>
          <p:cNvPicPr>
            <a:picLocks noChangeAspect="1"/>
          </p:cNvPicPr>
          <p:nvPr/>
        </p:nvPicPr>
        <p:blipFill>
          <a:blip r:embed="rId4"/>
          <a:srcRect l="50568" t="55474" r="31884" b="28400"/>
          <a:stretch>
            <a:fillRect/>
          </a:stretch>
        </p:blipFill>
        <p:spPr>
          <a:xfrm>
            <a:off x="2016125" y="-510540"/>
            <a:ext cx="2482215" cy="410146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idle前台"/>
          <p:cNvPicPr>
            <a:picLocks noChangeAspect="1"/>
          </p:cNvPicPr>
          <p:nvPr/>
        </p:nvPicPr>
        <p:blipFill>
          <a:blip r:embed="rId2"/>
          <a:srcRect r="41995" b="38121"/>
          <a:stretch>
            <a:fillRect/>
          </a:stretch>
        </p:blipFill>
        <p:spPr>
          <a:xfrm>
            <a:off x="2016125" y="-687705"/>
            <a:ext cx="8538845" cy="8166735"/>
          </a:xfrm>
          <a:prstGeom prst="rect">
            <a:avLst/>
          </a:prstGeom>
        </p:spPr>
      </p:pic>
      <p:pic>
        <p:nvPicPr>
          <p:cNvPr id="3" name="图片 2" descr="Fidle前台"/>
          <p:cNvPicPr>
            <a:picLocks noChangeAspect="1"/>
          </p:cNvPicPr>
          <p:nvPr/>
        </p:nvPicPr>
        <p:blipFill>
          <a:blip r:embed="rId2"/>
          <a:srcRect l="28875" t="21487" r="52116" b="55439"/>
          <a:stretch>
            <a:fillRect/>
          </a:stretch>
        </p:blipFill>
        <p:spPr>
          <a:xfrm>
            <a:off x="2571115" y="6123305"/>
            <a:ext cx="3322955" cy="3616325"/>
          </a:xfrm>
          <a:prstGeom prst="rect">
            <a:avLst/>
          </a:prstGeom>
        </p:spPr>
      </p:pic>
      <p:sp>
        <p:nvSpPr>
          <p:cNvPr id="4" name="文本框 91"/>
          <p:cNvSpPr txBox="1"/>
          <p:nvPr/>
        </p:nvSpPr>
        <p:spPr>
          <a:xfrm>
            <a:off x="207328" y="1730375"/>
            <a:ext cx="1808480" cy="1076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  <a:p>
            <a:pPr algn="l"/>
            <a:r>
              <a:rPr lang="zh-CN" altLang="en-US" sz="3200" b="1" dirty="0">
                <a:solidFill>
                  <a:srgbClr val="2C34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（前台） </a:t>
            </a:r>
          </a:p>
        </p:txBody>
      </p:sp>
    </p:spTree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8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1122</Words>
  <Application>Microsoft Office PowerPoint</Application>
  <PresentationFormat>宽屏</PresentationFormat>
  <Paragraphs>197</Paragraphs>
  <Slides>63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7" baseType="lpstr">
      <vt:lpstr>等线</vt:lpstr>
      <vt:lpstr>方正兰亭超细黑简体</vt:lpstr>
      <vt:lpstr>微软雅黑</vt:lpstr>
      <vt:lpstr>Arial</vt:lpstr>
      <vt:lpstr>Calibri</vt:lpstr>
      <vt:lpstr>Calibri Light</vt:lpstr>
      <vt:lpstr>Consolas</vt:lpstr>
      <vt:lpstr>Helvetica</vt:lpstr>
      <vt:lpstr>自定义设计方案</vt:lpstr>
      <vt:lpstr>2_Office 主题</vt:lpstr>
      <vt:lpstr>4_Office 主题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1_Office 主题</vt:lpstr>
      <vt:lpstr>Microsoft Excel Chart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哎呀小小草</dc:subject>
  <dc:creator>1; 哎呀小小草</dc:creator>
  <dc:description>1</dc:description>
  <cp:lastModifiedBy>黄 明亮</cp:lastModifiedBy>
  <cp:revision>252</cp:revision>
  <dcterms:created xsi:type="dcterms:W3CDTF">2014-12-22T08:14:00Z</dcterms:created>
  <dcterms:modified xsi:type="dcterms:W3CDTF">2021-04-24T05:52:42Z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2052-11.3.0.8742</vt:lpwstr>
  </property>
  <property fmtid="{D5CDD505-2E9C-101B-9397-08002B2CF9AE}" pid="3" name="name">
    <vt:lpwstr>zPEg8nTYF159641.ppt</vt:lpwstr>
  </property>
  <property fmtid="{D5CDD505-2E9C-101B-9397-08002B2CF9AE}" pid="4" name="fileid">
    <vt:lpwstr>523738</vt:lpwstr>
  </property>
</Properties>
</file>